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4" r:id="rId14"/>
    <p:sldId id="276" r:id="rId15"/>
    <p:sldId id="275" r:id="rId16"/>
    <p:sldId id="277" r:id="rId17"/>
    <p:sldId id="278" r:id="rId18"/>
    <p:sldId id="279" r:id="rId19"/>
    <p:sldId id="280" r:id="rId20"/>
    <p:sldId id="281" r:id="rId21"/>
    <p:sldId id="282" r:id="rId22"/>
    <p:sldId id="283" r:id="rId23"/>
    <p:sldId id="284" r:id="rId24"/>
    <p:sldId id="286" r:id="rId25"/>
    <p:sldId id="285" r:id="rId26"/>
    <p:sldId id="287" r:id="rId27"/>
    <p:sldId id="288" r:id="rId28"/>
    <p:sldId id="289" r:id="rId29"/>
    <p:sldId id="290" r:id="rId30"/>
    <p:sldId id="291" r:id="rId31"/>
    <p:sldId id="292" r:id="rId32"/>
    <p:sldId id="293" r:id="rId33"/>
    <p:sldId id="270" r:id="rId34"/>
    <p:sldId id="294" r:id="rId35"/>
    <p:sldId id="272" r:id="rId36"/>
    <p:sldId id="295" r:id="rId37"/>
    <p:sldId id="296" r:id="rId38"/>
    <p:sldId id="297" r:id="rId39"/>
    <p:sldId id="298" r:id="rId40"/>
    <p:sldId id="269" r:id="rId41"/>
    <p:sldId id="299" r:id="rId42"/>
    <p:sldId id="300" r:id="rId43"/>
    <p:sldId id="301" r:id="rId44"/>
    <p:sldId id="302" r:id="rId45"/>
    <p:sldId id="303" r:id="rId46"/>
    <p:sldId id="304" r:id="rId47"/>
    <p:sldId id="271" r:id="rId48"/>
    <p:sldId id="273" r:id="rId49"/>
  </p:sldIdLst>
  <p:sldSz cx="18288000" cy="10287000"/>
  <p:notesSz cx="6858000" cy="9144000"/>
  <p:embeddedFontLst>
    <p:embeddedFont>
      <p:font typeface="Balsamiq Sans" panose="020B0604020202020204" charset="0"/>
      <p:regular r:id="rId50"/>
    </p:embeddedFont>
    <p:embeddedFont>
      <p:font typeface="Balsamiq Sans Bold" panose="020B0604020202020204" charset="0"/>
      <p:regular r:id="rId51"/>
    </p:embeddedFont>
    <p:embeddedFont>
      <p:font typeface="Canva Sans Bold" panose="020B0604020202020204" charset="0"/>
      <p:regular r:id="rId52"/>
    </p:embeddedFont>
    <p:embeddedFont>
      <p:font typeface="Caveat Brush" pitchFamily="2"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22" autoAdjust="0"/>
  </p:normalViewPr>
  <p:slideViewPr>
    <p:cSldViewPr>
      <p:cViewPr varScale="1">
        <p:scale>
          <a:sx n="44" d="100"/>
          <a:sy n="44" d="100"/>
        </p:scale>
        <p:origin x="66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2.png"/><Relationship Id="rId4" Type="http://schemas.openxmlformats.org/officeDocument/2006/relationships/image" Target="../media/image13.sv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jpeg"/><Relationship Id="rId12" Type="http://schemas.openxmlformats.org/officeDocument/2006/relationships/image" Target="../media/image30.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3.svg"/><Relationship Id="rId5" Type="http://schemas.openxmlformats.org/officeDocument/2006/relationships/image" Target="../media/image25.png"/><Relationship Id="rId10" Type="http://schemas.openxmlformats.org/officeDocument/2006/relationships/image" Target="../media/image12.png"/><Relationship Id="rId4" Type="http://schemas.openxmlformats.org/officeDocument/2006/relationships/image" Target="../media/image24.svg"/><Relationship Id="rId9" Type="http://schemas.openxmlformats.org/officeDocument/2006/relationships/image" Target="../media/image29.jpe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2.sv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2.sv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 Id="rId9"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2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12.png"/><Relationship Id="rId4" Type="http://schemas.openxmlformats.org/officeDocument/2006/relationships/image" Target="../media/image38.svg"/></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1.gif"/><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svg"/><Relationship Id="rId10" Type="http://schemas.openxmlformats.org/officeDocument/2006/relationships/image" Target="../media/image35.png"/><Relationship Id="rId4" Type="http://schemas.openxmlformats.org/officeDocument/2006/relationships/image" Target="../media/image12.png"/><Relationship Id="rId9" Type="http://schemas.openxmlformats.org/officeDocument/2006/relationships/image" Target="../media/image18.svg"/></Relationships>
</file>

<file path=ppt/slides/_rels/slide3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1.gif"/><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svg"/><Relationship Id="rId10" Type="http://schemas.openxmlformats.org/officeDocument/2006/relationships/image" Target="../media/image35.png"/><Relationship Id="rId4" Type="http://schemas.openxmlformats.org/officeDocument/2006/relationships/image" Target="../media/image12.png"/><Relationship Id="rId9" Type="http://schemas.openxmlformats.org/officeDocument/2006/relationships/image" Target="../media/image18.svg"/></Relationships>
</file>

<file path=ppt/slides/_rels/slide3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2.png"/><Relationship Id="rId7"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0.gif"/><Relationship Id="rId4" Type="http://schemas.openxmlformats.org/officeDocument/2006/relationships/image" Target="../media/image63.svg"/></Relationships>
</file>

<file path=ppt/slides/_rels/slide3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1.gif"/><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svg"/><Relationship Id="rId10" Type="http://schemas.openxmlformats.org/officeDocument/2006/relationships/image" Target="../media/image35.png"/><Relationship Id="rId4" Type="http://schemas.openxmlformats.org/officeDocument/2006/relationships/image" Target="../media/image12.png"/><Relationship Id="rId9" Type="http://schemas.openxmlformats.org/officeDocument/2006/relationships/image" Target="../media/image18.svg"/></Relationships>
</file>

<file path=ppt/slides/_rels/slide3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1.gif"/><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svg"/><Relationship Id="rId10" Type="http://schemas.openxmlformats.org/officeDocument/2006/relationships/image" Target="../media/image35.png"/><Relationship Id="rId4" Type="http://schemas.openxmlformats.org/officeDocument/2006/relationships/image" Target="../media/image12.png"/><Relationship Id="rId9" Type="http://schemas.openxmlformats.org/officeDocument/2006/relationships/image" Target="../media/image18.svg"/></Relationships>
</file>

<file path=ppt/slides/_rels/slide3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1.gif"/><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svg"/><Relationship Id="rId10" Type="http://schemas.openxmlformats.org/officeDocument/2006/relationships/image" Target="../media/image35.png"/><Relationship Id="rId4" Type="http://schemas.openxmlformats.org/officeDocument/2006/relationships/image" Target="../media/image12.png"/><Relationship Id="rId9" Type="http://schemas.openxmlformats.org/officeDocument/2006/relationships/image" Target="../media/image18.svg"/></Relationships>
</file>

<file path=ppt/slides/_rels/slide3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1.gif"/><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svg"/><Relationship Id="rId10" Type="http://schemas.openxmlformats.org/officeDocument/2006/relationships/image" Target="../media/image35.png"/><Relationship Id="rId4" Type="http://schemas.openxmlformats.org/officeDocument/2006/relationships/image" Target="../media/image12.png"/><Relationship Id="rId9"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sv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sv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sv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sv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sv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sv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svg"/></Relationships>
</file>

<file path=ppt/slides/_rels/slide4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3.svg"/><Relationship Id="rId9" Type="http://schemas.openxmlformats.org/officeDocument/2006/relationships/image" Target="../media/image35.png"/></Relationships>
</file>

<file path=ppt/slides/_rels/slide48.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3.sv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3.sv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3.sv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Freeform 3"/>
          <p:cNvSpPr/>
          <p:nvPr/>
        </p:nvSpPr>
        <p:spPr>
          <a:xfrm>
            <a:off x="-418688" y="-591649"/>
            <a:ext cx="14740902" cy="2036925"/>
          </a:xfrm>
          <a:custGeom>
            <a:avLst/>
            <a:gdLst/>
            <a:ahLst/>
            <a:cxnLst/>
            <a:rect l="l" t="t" r="r" b="b"/>
            <a:pathLst>
              <a:path w="14740902" h="2036925">
                <a:moveTo>
                  <a:pt x="0" y="0"/>
                </a:moveTo>
                <a:lnTo>
                  <a:pt x="14740903" y="0"/>
                </a:lnTo>
                <a:lnTo>
                  <a:pt x="14740903" y="2036925"/>
                </a:lnTo>
                <a:lnTo>
                  <a:pt x="0" y="20369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668465" y="8891778"/>
            <a:ext cx="4716664" cy="366522"/>
          </a:xfrm>
          <a:prstGeom prst="rect">
            <a:avLst/>
          </a:prstGeom>
        </p:spPr>
        <p:txBody>
          <a:bodyPr lIns="0" tIns="0" rIns="0" bIns="0" rtlCol="0" anchor="t">
            <a:spAutoFit/>
          </a:bodyPr>
          <a:lstStyle/>
          <a:p>
            <a:pPr algn="ctr">
              <a:lnSpc>
                <a:spcPts val="2903"/>
              </a:lnSpc>
            </a:pPr>
            <a:r>
              <a:rPr lang="en-US" sz="2199">
                <a:solidFill>
                  <a:srgbClr val="FFFFF4"/>
                </a:solidFill>
                <a:latin typeface="Balsamiq Sans"/>
                <a:ea typeface="Balsamiq Sans"/>
                <a:cs typeface="Balsamiq Sans"/>
                <a:sym typeface="Balsamiq Sans"/>
              </a:rPr>
              <a:t>By Olivia Wilson</a:t>
            </a:r>
          </a:p>
        </p:txBody>
      </p:sp>
      <p:sp>
        <p:nvSpPr>
          <p:cNvPr id="5" name="Freeform 5"/>
          <p:cNvSpPr/>
          <p:nvPr/>
        </p:nvSpPr>
        <p:spPr>
          <a:xfrm flipV="1">
            <a:off x="4753323" y="8600882"/>
            <a:ext cx="14740902" cy="2036925"/>
          </a:xfrm>
          <a:custGeom>
            <a:avLst/>
            <a:gdLst/>
            <a:ahLst/>
            <a:cxnLst/>
            <a:rect l="l" t="t" r="r" b="b"/>
            <a:pathLst>
              <a:path w="14740902" h="2036925">
                <a:moveTo>
                  <a:pt x="0" y="2036924"/>
                </a:moveTo>
                <a:lnTo>
                  <a:pt x="14740902" y="2036924"/>
                </a:lnTo>
                <a:lnTo>
                  <a:pt x="14740902" y="0"/>
                </a:lnTo>
                <a:lnTo>
                  <a:pt x="0" y="0"/>
                </a:lnTo>
                <a:lnTo>
                  <a:pt x="0" y="2036924"/>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6" name="Picture 6"/>
          <p:cNvPicPr>
            <a:picLocks noChangeAspect="1"/>
          </p:cNvPicPr>
          <p:nvPr/>
        </p:nvPicPr>
        <p:blipFill>
          <a:blip r:embed="rId5"/>
          <a:srcRect/>
          <a:stretch>
            <a:fillRect/>
          </a:stretch>
        </p:blipFill>
        <p:spPr>
          <a:xfrm>
            <a:off x="7043" y="7551880"/>
            <a:ext cx="2043313" cy="1675517"/>
          </a:xfrm>
          <a:prstGeom prst="rect">
            <a:avLst/>
          </a:prstGeom>
        </p:spPr>
      </p:pic>
      <p:sp>
        <p:nvSpPr>
          <p:cNvPr id="7" name="Freeform 7"/>
          <p:cNvSpPr/>
          <p:nvPr/>
        </p:nvSpPr>
        <p:spPr>
          <a:xfrm>
            <a:off x="12123774" y="593723"/>
            <a:ext cx="5135526" cy="3987035"/>
          </a:xfrm>
          <a:custGeom>
            <a:avLst/>
            <a:gdLst/>
            <a:ahLst/>
            <a:cxnLst/>
            <a:rect l="l" t="t" r="r" b="b"/>
            <a:pathLst>
              <a:path w="5135526" h="3987035">
                <a:moveTo>
                  <a:pt x="0" y="0"/>
                </a:moveTo>
                <a:lnTo>
                  <a:pt x="5135526" y="0"/>
                </a:lnTo>
                <a:lnTo>
                  <a:pt x="5135526" y="3987035"/>
                </a:lnTo>
                <a:lnTo>
                  <a:pt x="0" y="39870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7899460" y="8727333"/>
            <a:ext cx="2593234" cy="530967"/>
            <a:chOff x="0" y="0"/>
            <a:chExt cx="682992" cy="139843"/>
          </a:xfrm>
        </p:grpSpPr>
        <p:sp>
          <p:nvSpPr>
            <p:cNvPr id="9" name="Freeform 9"/>
            <p:cNvSpPr/>
            <p:nvPr/>
          </p:nvSpPr>
          <p:spPr>
            <a:xfrm>
              <a:off x="0" y="0"/>
              <a:ext cx="682992" cy="139843"/>
            </a:xfrm>
            <a:custGeom>
              <a:avLst/>
              <a:gdLst/>
              <a:ahLst/>
              <a:cxnLst/>
              <a:rect l="l" t="t" r="r" b="b"/>
              <a:pathLst>
                <a:path w="682992" h="139843">
                  <a:moveTo>
                    <a:pt x="0" y="0"/>
                  </a:moveTo>
                  <a:lnTo>
                    <a:pt x="682992" y="0"/>
                  </a:lnTo>
                  <a:lnTo>
                    <a:pt x="682992" y="139843"/>
                  </a:lnTo>
                  <a:lnTo>
                    <a:pt x="0" y="139843"/>
                  </a:lnTo>
                  <a:close/>
                </a:path>
              </a:pathLst>
            </a:custGeom>
            <a:solidFill>
              <a:srgbClr val="000000"/>
            </a:solidFill>
          </p:spPr>
        </p:sp>
        <p:sp>
          <p:nvSpPr>
            <p:cNvPr id="10" name="TextBox 10"/>
            <p:cNvSpPr txBox="1"/>
            <p:nvPr/>
          </p:nvSpPr>
          <p:spPr>
            <a:xfrm>
              <a:off x="0" y="-38100"/>
              <a:ext cx="682992" cy="177943"/>
            </a:xfrm>
            <a:prstGeom prst="rect">
              <a:avLst/>
            </a:prstGeom>
          </p:spPr>
          <p:txBody>
            <a:bodyPr lIns="50800" tIns="50800" rIns="50800" bIns="50800" rtlCol="0" anchor="ctr"/>
            <a:lstStyle/>
            <a:p>
              <a:pPr algn="ctr">
                <a:lnSpc>
                  <a:spcPts val="3488"/>
                </a:lnSpc>
              </a:pPr>
              <a:endParaRPr/>
            </a:p>
          </p:txBody>
        </p:sp>
      </p:grpSp>
      <p:sp>
        <p:nvSpPr>
          <p:cNvPr id="11" name="Freeform 11"/>
          <p:cNvSpPr/>
          <p:nvPr/>
        </p:nvSpPr>
        <p:spPr>
          <a:xfrm>
            <a:off x="11016000" y="5548701"/>
            <a:ext cx="5045504" cy="2840937"/>
          </a:xfrm>
          <a:custGeom>
            <a:avLst/>
            <a:gdLst/>
            <a:ahLst/>
            <a:cxnLst/>
            <a:rect l="l" t="t" r="r" b="b"/>
            <a:pathLst>
              <a:path w="5045504" h="2840937">
                <a:moveTo>
                  <a:pt x="0" y="0"/>
                </a:moveTo>
                <a:lnTo>
                  <a:pt x="5045503" y="0"/>
                </a:lnTo>
                <a:lnTo>
                  <a:pt x="5045503" y="2840937"/>
                </a:lnTo>
                <a:lnTo>
                  <a:pt x="0" y="2840937"/>
                </a:lnTo>
                <a:lnTo>
                  <a:pt x="0" y="0"/>
                </a:lnTo>
                <a:close/>
              </a:path>
            </a:pathLst>
          </a:custGeom>
          <a:blipFill>
            <a:blip r:embed="rId8"/>
            <a:stretch>
              <a:fillRect/>
            </a:stretch>
          </a:blipFill>
        </p:spPr>
      </p:sp>
      <p:sp>
        <p:nvSpPr>
          <p:cNvPr id="12" name="TextBox 12"/>
          <p:cNvSpPr txBox="1"/>
          <p:nvPr/>
        </p:nvSpPr>
        <p:spPr>
          <a:xfrm>
            <a:off x="1028700" y="1947811"/>
            <a:ext cx="8115300" cy="2912130"/>
          </a:xfrm>
          <a:prstGeom prst="rect">
            <a:avLst/>
          </a:prstGeom>
        </p:spPr>
        <p:txBody>
          <a:bodyPr lIns="0" tIns="0" rIns="0" bIns="0" rtlCol="0" anchor="t">
            <a:spAutoFit/>
          </a:bodyPr>
          <a:lstStyle/>
          <a:p>
            <a:pPr algn="l">
              <a:lnSpc>
                <a:spcPts val="23763"/>
              </a:lnSpc>
            </a:pPr>
            <a:r>
              <a:rPr lang="en-US" sz="16974">
                <a:solidFill>
                  <a:srgbClr val="FFFFFF"/>
                </a:solidFill>
                <a:latin typeface="Caveat Brush"/>
                <a:ea typeface="Caveat Brush"/>
                <a:cs typeface="Caveat Brush"/>
                <a:sym typeface="Caveat Brush"/>
              </a:rPr>
              <a:t>SPOTIFY</a:t>
            </a:r>
          </a:p>
        </p:txBody>
      </p:sp>
      <p:sp>
        <p:nvSpPr>
          <p:cNvPr id="13" name="TextBox 13"/>
          <p:cNvSpPr txBox="1"/>
          <p:nvPr/>
        </p:nvSpPr>
        <p:spPr>
          <a:xfrm>
            <a:off x="1028700" y="4247383"/>
            <a:ext cx="9504044" cy="2954125"/>
          </a:xfrm>
          <a:prstGeom prst="rect">
            <a:avLst/>
          </a:prstGeom>
        </p:spPr>
        <p:txBody>
          <a:bodyPr lIns="0" tIns="0" rIns="0" bIns="0" rtlCol="0" anchor="t">
            <a:spAutoFit/>
          </a:bodyPr>
          <a:lstStyle/>
          <a:p>
            <a:pPr algn="l">
              <a:lnSpc>
                <a:spcPts val="24129"/>
              </a:lnSpc>
            </a:pPr>
            <a:r>
              <a:rPr lang="en-US" sz="17235">
                <a:solidFill>
                  <a:srgbClr val="FFFFFF"/>
                </a:solidFill>
                <a:latin typeface="Caveat Brush"/>
                <a:ea typeface="Caveat Brush"/>
                <a:cs typeface="Caveat Brush"/>
                <a:sym typeface="Caveat Brush"/>
              </a:rPr>
              <a:t>PROJECT</a:t>
            </a:r>
          </a:p>
        </p:txBody>
      </p:sp>
      <p:sp>
        <p:nvSpPr>
          <p:cNvPr id="14" name="TextBox 14"/>
          <p:cNvSpPr txBox="1"/>
          <p:nvPr/>
        </p:nvSpPr>
        <p:spPr>
          <a:xfrm>
            <a:off x="5745361" y="8524682"/>
            <a:ext cx="6378414" cy="721441"/>
          </a:xfrm>
          <a:prstGeom prst="rect">
            <a:avLst/>
          </a:prstGeom>
        </p:spPr>
        <p:txBody>
          <a:bodyPr lIns="0" tIns="0" rIns="0" bIns="0" rtlCol="0" anchor="t">
            <a:spAutoFit/>
          </a:bodyPr>
          <a:lstStyle/>
          <a:p>
            <a:pPr algn="ctr">
              <a:lnSpc>
                <a:spcPts val="5957"/>
              </a:lnSpc>
            </a:pPr>
            <a:r>
              <a:rPr lang="en-US" sz="4255">
                <a:solidFill>
                  <a:srgbClr val="FFF8E9"/>
                </a:solidFill>
                <a:latin typeface="Canva Sans Bold"/>
                <a:ea typeface="Canva Sans Bold"/>
                <a:cs typeface="Canva Sans Bold"/>
                <a:sym typeface="Canva Sans Bold"/>
              </a:rPr>
              <a:t>By Jeya Raman Sekar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888" b="-17888"/>
            </a:stretch>
          </a:blipFill>
        </p:spPr>
      </p:sp>
      <p:sp>
        <p:nvSpPr>
          <p:cNvPr id="3" name="Freeform 3"/>
          <p:cNvSpPr/>
          <p:nvPr/>
        </p:nvSpPr>
        <p:spPr>
          <a:xfrm>
            <a:off x="6037537" y="2668937"/>
            <a:ext cx="6212926" cy="1972604"/>
          </a:xfrm>
          <a:custGeom>
            <a:avLst/>
            <a:gdLst/>
            <a:ahLst/>
            <a:cxnLst/>
            <a:rect l="l" t="t" r="r" b="b"/>
            <a:pathLst>
              <a:path w="6212926" h="1972604">
                <a:moveTo>
                  <a:pt x="0" y="0"/>
                </a:moveTo>
                <a:lnTo>
                  <a:pt x="6212926" y="0"/>
                </a:lnTo>
                <a:lnTo>
                  <a:pt x="6212926" y="1972604"/>
                </a:lnTo>
                <a:lnTo>
                  <a:pt x="0" y="1972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rot="9985">
            <a:off x="6168001" y="2582328"/>
            <a:ext cx="5951998" cy="1659895"/>
          </a:xfrm>
          <a:prstGeom prst="rect">
            <a:avLst/>
          </a:prstGeom>
        </p:spPr>
        <p:txBody>
          <a:bodyPr lIns="0" tIns="0" rIns="0" bIns="0" rtlCol="0" anchor="t">
            <a:spAutoFit/>
          </a:bodyPr>
          <a:lstStyle/>
          <a:p>
            <a:pPr algn="ctr">
              <a:lnSpc>
                <a:spcPts val="13795"/>
              </a:lnSpc>
            </a:pPr>
            <a:r>
              <a:rPr lang="en-US" sz="9853">
                <a:solidFill>
                  <a:srgbClr val="FFFFFF"/>
                </a:solidFill>
                <a:latin typeface="Caveat Brush"/>
                <a:ea typeface="Caveat Brush"/>
                <a:cs typeface="Caveat Brush"/>
                <a:sym typeface="Caveat Brush"/>
              </a:rPr>
              <a:t>MODELLING</a:t>
            </a:r>
          </a:p>
        </p:txBody>
      </p:sp>
      <p:sp>
        <p:nvSpPr>
          <p:cNvPr id="5" name="Freeform 5"/>
          <p:cNvSpPr/>
          <p:nvPr/>
        </p:nvSpPr>
        <p:spPr>
          <a:xfrm>
            <a:off x="6803135" y="1373063"/>
            <a:ext cx="4681729" cy="1486449"/>
          </a:xfrm>
          <a:custGeom>
            <a:avLst/>
            <a:gdLst/>
            <a:ahLst/>
            <a:cxnLst/>
            <a:rect l="l" t="t" r="r" b="b"/>
            <a:pathLst>
              <a:path w="4681729" h="1486449">
                <a:moveTo>
                  <a:pt x="0" y="0"/>
                </a:moveTo>
                <a:lnTo>
                  <a:pt x="4681730" y="0"/>
                </a:lnTo>
                <a:lnTo>
                  <a:pt x="4681730" y="1486450"/>
                </a:lnTo>
                <a:lnTo>
                  <a:pt x="0" y="14864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4381444" y="1266339"/>
            <a:ext cx="2712917" cy="2960525"/>
          </a:xfrm>
          <a:custGeom>
            <a:avLst/>
            <a:gdLst/>
            <a:ahLst/>
            <a:cxnLst/>
            <a:rect l="l" t="t" r="r" b="b"/>
            <a:pathLst>
              <a:path w="2712917" h="2960525">
                <a:moveTo>
                  <a:pt x="0" y="0"/>
                </a:moveTo>
                <a:lnTo>
                  <a:pt x="2712917" y="0"/>
                </a:lnTo>
                <a:lnTo>
                  <a:pt x="2712917" y="2960524"/>
                </a:lnTo>
                <a:lnTo>
                  <a:pt x="0" y="29605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flipH="1">
            <a:off x="2518619" y="1373063"/>
            <a:ext cx="3181575" cy="2944403"/>
          </a:xfrm>
          <a:custGeom>
            <a:avLst/>
            <a:gdLst/>
            <a:ahLst/>
            <a:cxnLst/>
            <a:rect l="l" t="t" r="r" b="b"/>
            <a:pathLst>
              <a:path w="3181575" h="2944403">
                <a:moveTo>
                  <a:pt x="3181575" y="0"/>
                </a:moveTo>
                <a:lnTo>
                  <a:pt x="0" y="0"/>
                </a:lnTo>
                <a:lnTo>
                  <a:pt x="0" y="2944404"/>
                </a:lnTo>
                <a:lnTo>
                  <a:pt x="3181575" y="2944404"/>
                </a:lnTo>
                <a:lnTo>
                  <a:pt x="3181575"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731752" y="840578"/>
            <a:ext cx="2153971" cy="1212822"/>
          </a:xfrm>
          <a:custGeom>
            <a:avLst/>
            <a:gdLst/>
            <a:ahLst/>
            <a:cxnLst/>
            <a:rect l="l" t="t" r="r" b="b"/>
            <a:pathLst>
              <a:path w="2153971" h="1212822">
                <a:moveTo>
                  <a:pt x="0" y="0"/>
                </a:moveTo>
                <a:lnTo>
                  <a:pt x="2153971" y="0"/>
                </a:lnTo>
                <a:lnTo>
                  <a:pt x="2153971" y="1212822"/>
                </a:lnTo>
                <a:lnTo>
                  <a:pt x="0" y="1212822"/>
                </a:lnTo>
                <a:lnTo>
                  <a:pt x="0" y="0"/>
                </a:lnTo>
                <a:close/>
              </a:path>
            </a:pathLst>
          </a:custGeom>
          <a:blipFill>
            <a:blip r:embed="rId9"/>
            <a:stretch>
              <a:fillRect/>
            </a:stretch>
          </a:blipFill>
        </p:spPr>
      </p:sp>
      <p:sp>
        <p:nvSpPr>
          <p:cNvPr id="9" name="Freeform 9"/>
          <p:cNvSpPr/>
          <p:nvPr/>
        </p:nvSpPr>
        <p:spPr>
          <a:xfrm>
            <a:off x="11084379" y="4888224"/>
            <a:ext cx="6594129" cy="4370738"/>
          </a:xfrm>
          <a:custGeom>
            <a:avLst/>
            <a:gdLst/>
            <a:ahLst/>
            <a:cxnLst/>
            <a:rect l="l" t="t" r="r" b="b"/>
            <a:pathLst>
              <a:path w="6594129" h="4370738">
                <a:moveTo>
                  <a:pt x="0" y="0"/>
                </a:moveTo>
                <a:lnTo>
                  <a:pt x="6594129" y="0"/>
                </a:lnTo>
                <a:lnTo>
                  <a:pt x="6594129" y="4370738"/>
                </a:lnTo>
                <a:lnTo>
                  <a:pt x="0" y="4370738"/>
                </a:lnTo>
                <a:lnTo>
                  <a:pt x="0" y="0"/>
                </a:lnTo>
                <a:close/>
              </a:path>
            </a:pathLst>
          </a:custGeom>
          <a:blipFill>
            <a:blip r:embed="rId10"/>
            <a:stretch>
              <a:fillRect t="-3424" b="-3424"/>
            </a:stretch>
          </a:blipFill>
        </p:spPr>
      </p:sp>
      <p:sp>
        <p:nvSpPr>
          <p:cNvPr id="10" name="TextBox 10"/>
          <p:cNvSpPr txBox="1"/>
          <p:nvPr/>
        </p:nvSpPr>
        <p:spPr>
          <a:xfrm>
            <a:off x="452442" y="5782951"/>
            <a:ext cx="11170191" cy="1690275"/>
          </a:xfrm>
          <a:prstGeom prst="rect">
            <a:avLst/>
          </a:prstGeom>
        </p:spPr>
        <p:txBody>
          <a:bodyPr lIns="0" tIns="0" rIns="0" bIns="0" rtlCol="0" anchor="t">
            <a:spAutoFit/>
          </a:bodyPr>
          <a:lstStyle/>
          <a:p>
            <a:pPr algn="l">
              <a:lnSpc>
                <a:spcPts val="3370"/>
              </a:lnSpc>
            </a:pPr>
            <a:r>
              <a:rPr lang="en-US" sz="2553" dirty="0">
                <a:solidFill>
                  <a:srgbClr val="FFFFF4"/>
                </a:solidFill>
                <a:latin typeface="Balsamiq Sans"/>
                <a:ea typeface="Balsamiq Sans"/>
                <a:cs typeface="Balsamiq Sans"/>
                <a:sym typeface="Balsamiq Sans"/>
              </a:rPr>
              <a:t>After cleaning and organizing the data, I uploaded the master Spotify dataset into Tableau and created relationships between the sheets to enable comprehensive and interactive analysis.</a:t>
            </a:r>
          </a:p>
          <a:p>
            <a:pPr algn="l">
              <a:lnSpc>
                <a:spcPts val="3370"/>
              </a:lnSpc>
            </a:pPr>
            <a:endParaRPr lang="en-US" sz="2553" dirty="0">
              <a:solidFill>
                <a:srgbClr val="FFFFF4"/>
              </a:solidFill>
              <a:latin typeface="Balsamiq Sans"/>
              <a:ea typeface="Balsamiq Sans"/>
              <a:cs typeface="Balsamiq Sans"/>
              <a:sym typeface="Balsamiq Sans"/>
            </a:endParaRPr>
          </a:p>
        </p:txBody>
      </p:sp>
      <p:sp>
        <p:nvSpPr>
          <p:cNvPr id="11" name="TextBox 11"/>
          <p:cNvSpPr txBox="1"/>
          <p:nvPr/>
        </p:nvSpPr>
        <p:spPr>
          <a:xfrm>
            <a:off x="6506218" y="1230188"/>
            <a:ext cx="5275565" cy="1334825"/>
          </a:xfrm>
          <a:prstGeom prst="rect">
            <a:avLst/>
          </a:prstGeom>
        </p:spPr>
        <p:txBody>
          <a:bodyPr lIns="0" tIns="0" rIns="0" bIns="0" rtlCol="0" anchor="t">
            <a:spAutoFit/>
          </a:bodyPr>
          <a:lstStyle/>
          <a:p>
            <a:pPr algn="ctr">
              <a:lnSpc>
                <a:spcPts val="10980"/>
              </a:lnSpc>
            </a:pPr>
            <a:r>
              <a:rPr lang="en-US" sz="7843">
                <a:solidFill>
                  <a:srgbClr val="FFFFFF"/>
                </a:solidFill>
                <a:latin typeface="Caveat Brush"/>
                <a:ea typeface="Caveat Brush"/>
                <a:cs typeface="Caveat Brush"/>
                <a:sym typeface="Caveat Brush"/>
              </a:rPr>
              <a:t>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Freeform 3"/>
          <p:cNvSpPr/>
          <p:nvPr/>
        </p:nvSpPr>
        <p:spPr>
          <a:xfrm>
            <a:off x="3419549" y="7834988"/>
            <a:ext cx="3318808" cy="1037882"/>
          </a:xfrm>
          <a:custGeom>
            <a:avLst/>
            <a:gdLst/>
            <a:ahLst/>
            <a:cxnLst/>
            <a:rect l="l" t="t" r="r" b="b"/>
            <a:pathLst>
              <a:path w="3318808" h="1037882">
                <a:moveTo>
                  <a:pt x="0" y="0"/>
                </a:moveTo>
                <a:lnTo>
                  <a:pt x="3318808" y="0"/>
                </a:lnTo>
                <a:lnTo>
                  <a:pt x="3318808" y="1037882"/>
                </a:lnTo>
                <a:lnTo>
                  <a:pt x="0" y="1037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131009" y="7779175"/>
            <a:ext cx="3675752" cy="1149508"/>
          </a:xfrm>
          <a:custGeom>
            <a:avLst/>
            <a:gdLst/>
            <a:ahLst/>
            <a:cxnLst/>
            <a:rect l="l" t="t" r="r" b="b"/>
            <a:pathLst>
              <a:path w="3675752" h="1149508">
                <a:moveTo>
                  <a:pt x="0" y="0"/>
                </a:moveTo>
                <a:lnTo>
                  <a:pt x="3675752" y="0"/>
                </a:lnTo>
                <a:lnTo>
                  <a:pt x="3675752" y="1149508"/>
                </a:lnTo>
                <a:lnTo>
                  <a:pt x="0" y="11495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026086" y="7723362"/>
            <a:ext cx="3675752" cy="1149508"/>
          </a:xfrm>
          <a:custGeom>
            <a:avLst/>
            <a:gdLst/>
            <a:ahLst/>
            <a:cxnLst/>
            <a:rect l="l" t="t" r="r" b="b"/>
            <a:pathLst>
              <a:path w="3675752" h="1149508">
                <a:moveTo>
                  <a:pt x="0" y="0"/>
                </a:moveTo>
                <a:lnTo>
                  <a:pt x="3675752" y="0"/>
                </a:lnTo>
                <a:lnTo>
                  <a:pt x="3675752" y="1149508"/>
                </a:lnTo>
                <a:lnTo>
                  <a:pt x="0" y="11495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3404877" y="606036"/>
            <a:ext cx="3215482" cy="2194566"/>
          </a:xfrm>
          <a:custGeom>
            <a:avLst/>
            <a:gdLst/>
            <a:ahLst/>
            <a:cxnLst/>
            <a:rect l="l" t="t" r="r" b="b"/>
            <a:pathLst>
              <a:path w="3215482" h="2194566">
                <a:moveTo>
                  <a:pt x="0" y="0"/>
                </a:moveTo>
                <a:lnTo>
                  <a:pt x="3215482" y="0"/>
                </a:lnTo>
                <a:lnTo>
                  <a:pt x="3215482" y="2194567"/>
                </a:lnTo>
                <a:lnTo>
                  <a:pt x="0" y="21945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a:grpSpLocks noChangeAspect="1"/>
          </p:cNvGrpSpPr>
          <p:nvPr/>
        </p:nvGrpSpPr>
        <p:grpSpPr>
          <a:xfrm>
            <a:off x="3409468" y="3731379"/>
            <a:ext cx="3711460" cy="3625556"/>
            <a:chOff x="0" y="0"/>
            <a:chExt cx="4828540" cy="4716780"/>
          </a:xfrm>
        </p:grpSpPr>
        <p:sp>
          <p:nvSpPr>
            <p:cNvPr id="8" name="Freeform 8"/>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solidFill>
              <a:srgbClr val="FFFFFF"/>
            </a:solidFill>
            <a:ln w="12700">
              <a:solidFill>
                <a:srgbClr val="000000"/>
              </a:solidFill>
            </a:ln>
          </p:spPr>
        </p:sp>
      </p:grpSp>
      <p:grpSp>
        <p:nvGrpSpPr>
          <p:cNvPr id="9" name="Group 9"/>
          <p:cNvGrpSpPr>
            <a:grpSpLocks noChangeAspect="1"/>
          </p:cNvGrpSpPr>
          <p:nvPr/>
        </p:nvGrpSpPr>
        <p:grpSpPr>
          <a:xfrm>
            <a:off x="3541426" y="3875072"/>
            <a:ext cx="3417264" cy="3338169"/>
            <a:chOff x="0" y="0"/>
            <a:chExt cx="4828540" cy="4716780"/>
          </a:xfrm>
        </p:grpSpPr>
        <p:sp>
          <p:nvSpPr>
            <p:cNvPr id="10" name="Freeform 10"/>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7"/>
              <a:stretch>
                <a:fillRect l="-23271" r="-23271"/>
              </a:stretch>
            </a:blipFill>
          </p:spPr>
        </p:sp>
      </p:grpSp>
      <p:grpSp>
        <p:nvGrpSpPr>
          <p:cNvPr id="11" name="Group 11"/>
          <p:cNvGrpSpPr>
            <a:grpSpLocks noChangeAspect="1"/>
          </p:cNvGrpSpPr>
          <p:nvPr/>
        </p:nvGrpSpPr>
        <p:grpSpPr>
          <a:xfrm>
            <a:off x="7288270" y="3675566"/>
            <a:ext cx="3711460" cy="3625556"/>
            <a:chOff x="0" y="0"/>
            <a:chExt cx="4828540" cy="4716780"/>
          </a:xfrm>
        </p:grpSpPr>
        <p:sp>
          <p:nvSpPr>
            <p:cNvPr id="12" name="Freeform 12"/>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solidFill>
              <a:srgbClr val="FFFFFF"/>
            </a:solidFill>
            <a:ln w="12700">
              <a:solidFill>
                <a:srgbClr val="000000"/>
              </a:solidFill>
            </a:ln>
          </p:spPr>
        </p:sp>
      </p:grpSp>
      <p:grpSp>
        <p:nvGrpSpPr>
          <p:cNvPr id="13" name="Group 13"/>
          <p:cNvGrpSpPr>
            <a:grpSpLocks noChangeAspect="1"/>
          </p:cNvGrpSpPr>
          <p:nvPr/>
        </p:nvGrpSpPr>
        <p:grpSpPr>
          <a:xfrm>
            <a:off x="7435368" y="3847166"/>
            <a:ext cx="3417264" cy="3338169"/>
            <a:chOff x="0" y="0"/>
            <a:chExt cx="4828540" cy="4716780"/>
          </a:xfrm>
        </p:grpSpPr>
        <p:sp>
          <p:nvSpPr>
            <p:cNvPr id="14" name="Freeform 14"/>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8"/>
              <a:stretch>
                <a:fillRect l="-23271" r="-23271"/>
              </a:stretch>
            </a:blipFill>
          </p:spPr>
        </p:sp>
      </p:grpSp>
      <p:grpSp>
        <p:nvGrpSpPr>
          <p:cNvPr id="15" name="Group 15"/>
          <p:cNvGrpSpPr>
            <a:grpSpLocks noChangeAspect="1"/>
          </p:cNvGrpSpPr>
          <p:nvPr/>
        </p:nvGrpSpPr>
        <p:grpSpPr>
          <a:xfrm>
            <a:off x="11167072" y="3619753"/>
            <a:ext cx="3711460" cy="3625556"/>
            <a:chOff x="0" y="0"/>
            <a:chExt cx="4828540" cy="4716780"/>
          </a:xfrm>
        </p:grpSpPr>
        <p:sp>
          <p:nvSpPr>
            <p:cNvPr id="16" name="Freeform 16"/>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solidFill>
              <a:srgbClr val="FFFFFF"/>
            </a:solidFill>
            <a:ln w="12700">
              <a:solidFill>
                <a:srgbClr val="000000"/>
              </a:solidFill>
            </a:ln>
          </p:spPr>
        </p:sp>
      </p:grpSp>
      <p:grpSp>
        <p:nvGrpSpPr>
          <p:cNvPr id="17" name="Group 17"/>
          <p:cNvGrpSpPr>
            <a:grpSpLocks noChangeAspect="1"/>
          </p:cNvGrpSpPr>
          <p:nvPr/>
        </p:nvGrpSpPr>
        <p:grpSpPr>
          <a:xfrm>
            <a:off x="11328882" y="3819259"/>
            <a:ext cx="3417264" cy="3338169"/>
            <a:chOff x="0" y="0"/>
            <a:chExt cx="4828540" cy="4716780"/>
          </a:xfrm>
        </p:grpSpPr>
        <p:sp>
          <p:nvSpPr>
            <p:cNvPr id="18" name="Freeform 18"/>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9"/>
              <a:stretch>
                <a:fillRect l="-23271" r="-23271"/>
              </a:stretch>
            </a:blipFill>
          </p:spPr>
        </p:sp>
      </p:grpSp>
      <p:sp>
        <p:nvSpPr>
          <p:cNvPr id="19" name="Freeform 19"/>
          <p:cNvSpPr/>
          <p:nvPr/>
        </p:nvSpPr>
        <p:spPr>
          <a:xfrm>
            <a:off x="6238083" y="1462036"/>
            <a:ext cx="5811833" cy="1845257"/>
          </a:xfrm>
          <a:custGeom>
            <a:avLst/>
            <a:gdLst/>
            <a:ahLst/>
            <a:cxnLst/>
            <a:rect l="l" t="t" r="r" b="b"/>
            <a:pathLst>
              <a:path w="5811833" h="1845257">
                <a:moveTo>
                  <a:pt x="0" y="0"/>
                </a:moveTo>
                <a:lnTo>
                  <a:pt x="5811834" y="0"/>
                </a:lnTo>
                <a:lnTo>
                  <a:pt x="5811834" y="1845257"/>
                </a:lnTo>
                <a:lnTo>
                  <a:pt x="0" y="184525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TextBox 20"/>
          <p:cNvSpPr txBox="1"/>
          <p:nvPr/>
        </p:nvSpPr>
        <p:spPr>
          <a:xfrm rot="9985">
            <a:off x="6237034" y="1821134"/>
            <a:ext cx="5210372" cy="790928"/>
          </a:xfrm>
          <a:prstGeom prst="rect">
            <a:avLst/>
          </a:prstGeom>
        </p:spPr>
        <p:txBody>
          <a:bodyPr lIns="0" tIns="0" rIns="0" bIns="0" rtlCol="0" anchor="t">
            <a:spAutoFit/>
          </a:bodyPr>
          <a:lstStyle/>
          <a:p>
            <a:pPr algn="ctr">
              <a:lnSpc>
                <a:spcPts val="6578"/>
              </a:lnSpc>
            </a:pPr>
            <a:r>
              <a:rPr lang="en-US" sz="4698">
                <a:solidFill>
                  <a:srgbClr val="FFFFFF"/>
                </a:solidFill>
                <a:latin typeface="Caveat Brush"/>
                <a:ea typeface="Caveat Brush"/>
                <a:cs typeface="Caveat Brush"/>
                <a:sym typeface="Caveat Brush"/>
              </a:rPr>
              <a:t>DATA VISUALIZATION</a:t>
            </a:r>
          </a:p>
        </p:txBody>
      </p:sp>
      <p:pic>
        <p:nvPicPr>
          <p:cNvPr id="21" name="Picture 21"/>
          <p:cNvPicPr>
            <a:picLocks noChangeAspect="1"/>
          </p:cNvPicPr>
          <p:nvPr/>
        </p:nvPicPr>
        <p:blipFill>
          <a:blip r:embed="rId12"/>
          <a:srcRect/>
          <a:stretch>
            <a:fillRect/>
          </a:stretch>
        </p:blipFill>
        <p:spPr>
          <a:xfrm>
            <a:off x="15751111" y="5690427"/>
            <a:ext cx="1508189" cy="166650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a:p>
        </p:txBody>
      </p:sp>
      <p:sp>
        <p:nvSpPr>
          <p:cNvPr id="4" name="Freeform 4"/>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18499" y="4272364"/>
            <a:ext cx="6215701" cy="3047694"/>
          </a:xfrm>
          <a:prstGeom prst="rect">
            <a:avLst/>
          </a:prstGeom>
        </p:spPr>
        <p:txBody>
          <a:bodyPr wrap="square" lIns="0" tIns="0" rIns="0" bIns="0" rtlCol="0" anchor="t">
            <a:spAutoFit/>
          </a:bodyPr>
          <a:lstStyle/>
          <a:p>
            <a:pPr>
              <a:lnSpc>
                <a:spcPts val="3404"/>
              </a:lnSpc>
            </a:pPr>
            <a:r>
              <a:rPr lang="en-US" sz="2800" dirty="0">
                <a:solidFill>
                  <a:schemeClr val="bg1"/>
                </a:solidFill>
              </a:rPr>
              <a:t>The "Top Tracks by Streams" bar chart is a powerful visualization for identifying and understanding the most popular tracks on Spotify. It provides valuable insights into listener preferences and trends, aiding in data-driven decision-making for marketing and promotional strategies.</a:t>
            </a:r>
            <a:endParaRPr lang="en-US" sz="2578" dirty="0">
              <a:solidFill>
                <a:schemeClr val="bg1"/>
              </a:solidFill>
              <a:latin typeface="Balsamiq Sans"/>
              <a:ea typeface="Balsamiq Sans"/>
              <a:cs typeface="Balsamiq Sans"/>
              <a:sym typeface="Balsamiq Sans"/>
            </a:endParaRPr>
          </a:p>
        </p:txBody>
      </p:sp>
      <p:sp>
        <p:nvSpPr>
          <p:cNvPr id="6" name="Freeform 6"/>
          <p:cNvSpPr/>
          <p:nvPr/>
        </p:nvSpPr>
        <p:spPr>
          <a:xfrm>
            <a:off x="2344746" y="1875596"/>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rot="9985">
            <a:off x="1474790" y="1705251"/>
            <a:ext cx="7320962" cy="1620193"/>
          </a:xfrm>
          <a:prstGeom prst="rect">
            <a:avLst/>
          </a:prstGeom>
        </p:spPr>
        <p:txBody>
          <a:bodyPr lIns="0" tIns="0" rIns="0" bIns="0" rtlCol="0" anchor="t">
            <a:spAutoFit/>
          </a:bodyPr>
          <a:lstStyle/>
          <a:p>
            <a:pPr algn="ctr">
              <a:lnSpc>
                <a:spcPts val="13246"/>
              </a:lnSpc>
            </a:pPr>
            <a:r>
              <a:rPr lang="en-US" sz="9461" dirty="0">
                <a:solidFill>
                  <a:srgbClr val="FFFFFF"/>
                </a:solidFill>
                <a:latin typeface="Caveat Brush"/>
                <a:ea typeface="Caveat Brush"/>
                <a:cs typeface="Caveat Brush"/>
                <a:sym typeface="Caveat Brush"/>
              </a:rPr>
              <a:t>Top Tracks</a:t>
            </a:r>
          </a:p>
        </p:txBody>
      </p:sp>
      <p:pic>
        <p:nvPicPr>
          <p:cNvPr id="9" name="Picture 8">
            <a:extLst>
              <a:ext uri="{FF2B5EF4-FFF2-40B4-BE49-F238E27FC236}">
                <a16:creationId xmlns:a16="http://schemas.microsoft.com/office/drawing/2014/main" id="{BE9459CD-BE9A-0F0D-6F57-6A79EB522A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6722" y="3757661"/>
            <a:ext cx="10370083" cy="5086611"/>
          </a:xfrm>
          <a:prstGeom prst="rect">
            <a:avLst/>
          </a:prstGeom>
        </p:spPr>
      </p:pic>
      <p:sp>
        <p:nvSpPr>
          <p:cNvPr id="12" name="Freeform 8">
            <a:extLst>
              <a:ext uri="{FF2B5EF4-FFF2-40B4-BE49-F238E27FC236}">
                <a16:creationId xmlns:a16="http://schemas.microsoft.com/office/drawing/2014/main" id="{D81D9D77-DE36-BDEE-0230-479A8D0B1511}"/>
              </a:ext>
            </a:extLst>
          </p:cNvPr>
          <p:cNvSpPr/>
          <p:nvPr/>
        </p:nvSpPr>
        <p:spPr>
          <a:xfrm>
            <a:off x="15163800" y="666009"/>
            <a:ext cx="2153971" cy="1212822"/>
          </a:xfrm>
          <a:custGeom>
            <a:avLst/>
            <a:gdLst/>
            <a:ahLst/>
            <a:cxnLst/>
            <a:rect l="l" t="t" r="r" b="b"/>
            <a:pathLst>
              <a:path w="2153971" h="1212822">
                <a:moveTo>
                  <a:pt x="0" y="0"/>
                </a:moveTo>
                <a:lnTo>
                  <a:pt x="2153971" y="0"/>
                </a:lnTo>
                <a:lnTo>
                  <a:pt x="2153971" y="1212822"/>
                </a:lnTo>
                <a:lnTo>
                  <a:pt x="0" y="1212822"/>
                </a:lnTo>
                <a:lnTo>
                  <a:pt x="0" y="0"/>
                </a:lnTo>
                <a:close/>
              </a:path>
            </a:pathLst>
          </a:custGeom>
          <a:blipFill>
            <a:blip r:embed="rId8"/>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a:p>
        </p:txBody>
      </p:sp>
      <p:sp>
        <p:nvSpPr>
          <p:cNvPr id="4" name="Freeform 4"/>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18499" y="4272364"/>
            <a:ext cx="6215701" cy="2611677"/>
          </a:xfrm>
          <a:prstGeom prst="rect">
            <a:avLst/>
          </a:prstGeom>
        </p:spPr>
        <p:txBody>
          <a:bodyPr wrap="square" lIns="0" tIns="0" rIns="0" bIns="0" rtlCol="0" anchor="t">
            <a:spAutoFit/>
          </a:bodyPr>
          <a:lstStyle/>
          <a:p>
            <a:pPr>
              <a:lnSpc>
                <a:spcPts val="3404"/>
              </a:lnSpc>
            </a:pPr>
            <a:r>
              <a:rPr lang="en-US" sz="2800" dirty="0">
                <a:solidFill>
                  <a:schemeClr val="bg1"/>
                </a:solidFill>
              </a:rPr>
              <a:t>The "Streams Trend Over Time" line chart is a powerful tool for understanding how streaming activity evolves. It offers valuable insights into listener behavior and can inform strategic decisions related to content release and promotion.</a:t>
            </a:r>
            <a:endParaRPr lang="en-US" sz="2578" dirty="0">
              <a:solidFill>
                <a:schemeClr val="bg1"/>
              </a:solidFill>
              <a:latin typeface="Balsamiq Sans"/>
              <a:ea typeface="Balsamiq Sans"/>
              <a:cs typeface="Balsamiq Sans"/>
              <a:sym typeface="Balsamiq Sans"/>
            </a:endParaRPr>
          </a:p>
        </p:txBody>
      </p:sp>
      <p:sp>
        <p:nvSpPr>
          <p:cNvPr id="6" name="Freeform 6"/>
          <p:cNvSpPr/>
          <p:nvPr/>
        </p:nvSpPr>
        <p:spPr>
          <a:xfrm>
            <a:off x="2344746" y="1875596"/>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rot="9985">
            <a:off x="1916878" y="1637619"/>
            <a:ext cx="6602727" cy="1533368"/>
          </a:xfrm>
          <a:prstGeom prst="rect">
            <a:avLst/>
          </a:prstGeom>
        </p:spPr>
        <p:txBody>
          <a:bodyPr wrap="square" lIns="0" tIns="0" rIns="0" bIns="0" rtlCol="0" anchor="t">
            <a:spAutoFit/>
          </a:bodyPr>
          <a:lstStyle/>
          <a:p>
            <a:pPr algn="ctr">
              <a:lnSpc>
                <a:spcPts val="13246"/>
              </a:lnSpc>
            </a:pPr>
            <a:r>
              <a:rPr lang="en-US" sz="7200" dirty="0">
                <a:solidFill>
                  <a:srgbClr val="FFFFFF"/>
                </a:solidFill>
                <a:latin typeface="Caveat Brush"/>
                <a:ea typeface="Caveat Brush"/>
                <a:cs typeface="Caveat Brush"/>
                <a:sym typeface="Caveat Brush"/>
              </a:rPr>
              <a:t>Streams Trends</a:t>
            </a:r>
          </a:p>
        </p:txBody>
      </p:sp>
      <p:sp>
        <p:nvSpPr>
          <p:cNvPr id="12" name="Freeform 8">
            <a:extLst>
              <a:ext uri="{FF2B5EF4-FFF2-40B4-BE49-F238E27FC236}">
                <a16:creationId xmlns:a16="http://schemas.microsoft.com/office/drawing/2014/main" id="{D81D9D77-DE36-BDEE-0230-479A8D0B1511}"/>
              </a:ext>
            </a:extLst>
          </p:cNvPr>
          <p:cNvSpPr/>
          <p:nvPr/>
        </p:nvSpPr>
        <p:spPr>
          <a:xfrm>
            <a:off x="15163800" y="666009"/>
            <a:ext cx="2153971" cy="1212822"/>
          </a:xfrm>
          <a:custGeom>
            <a:avLst/>
            <a:gdLst/>
            <a:ahLst/>
            <a:cxnLst/>
            <a:rect l="l" t="t" r="r" b="b"/>
            <a:pathLst>
              <a:path w="2153971" h="1212822">
                <a:moveTo>
                  <a:pt x="0" y="0"/>
                </a:moveTo>
                <a:lnTo>
                  <a:pt x="2153971" y="0"/>
                </a:lnTo>
                <a:lnTo>
                  <a:pt x="2153971" y="1212822"/>
                </a:lnTo>
                <a:lnTo>
                  <a:pt x="0" y="1212822"/>
                </a:lnTo>
                <a:lnTo>
                  <a:pt x="0" y="0"/>
                </a:lnTo>
                <a:close/>
              </a:path>
            </a:pathLst>
          </a:custGeom>
          <a:blipFill>
            <a:blip r:embed="rId7"/>
            <a:stretch>
              <a:fillRect/>
            </a:stretch>
          </a:blipFill>
        </p:spPr>
      </p:sp>
      <p:pic>
        <p:nvPicPr>
          <p:cNvPr id="8" name="Picture 7">
            <a:extLst>
              <a:ext uri="{FF2B5EF4-FFF2-40B4-BE49-F238E27FC236}">
                <a16:creationId xmlns:a16="http://schemas.microsoft.com/office/drawing/2014/main" id="{C56205C5-D988-E4E2-7951-AF6E863023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3214" y="4545930"/>
            <a:ext cx="10713802" cy="4837951"/>
          </a:xfrm>
          <a:prstGeom prst="rect">
            <a:avLst/>
          </a:prstGeom>
        </p:spPr>
      </p:pic>
    </p:spTree>
    <p:extLst>
      <p:ext uri="{BB962C8B-B14F-4D97-AF65-F5344CB8AC3E}">
        <p14:creationId xmlns:p14="http://schemas.microsoft.com/office/powerpoint/2010/main" val="161912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STREAMS FORECAST</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7" name="Freeform 7"/>
          <p:cNvSpPr/>
          <p:nvPr/>
        </p:nvSpPr>
        <p:spPr>
          <a:xfrm>
            <a:off x="8837205" y="2239834"/>
            <a:ext cx="7906943" cy="3545770"/>
          </a:xfrm>
          <a:custGeom>
            <a:avLst/>
            <a:gdLst/>
            <a:ahLst/>
            <a:cxnLst/>
            <a:rect l="l" t="t" r="r" b="b"/>
            <a:pathLst>
              <a:path w="7906943" h="3545770">
                <a:moveTo>
                  <a:pt x="0" y="0"/>
                </a:moveTo>
                <a:lnTo>
                  <a:pt x="7906943" y="0"/>
                </a:lnTo>
                <a:lnTo>
                  <a:pt x="7906943" y="3545770"/>
                </a:lnTo>
                <a:lnTo>
                  <a:pt x="0" y="3545770"/>
                </a:lnTo>
                <a:lnTo>
                  <a:pt x="0" y="0"/>
                </a:lnTo>
                <a:close/>
              </a:path>
            </a:pathLst>
          </a:custGeom>
          <a:blipFill>
            <a:blip r:embed="rId8"/>
            <a:stretch>
              <a:fillRect/>
            </a:stretch>
          </a:blipFill>
        </p:spPr>
      </p:sp>
      <p:sp>
        <p:nvSpPr>
          <p:cNvPr id="8" name="Freeform 8"/>
          <p:cNvSpPr/>
          <p:nvPr/>
        </p:nvSpPr>
        <p:spPr>
          <a:xfrm>
            <a:off x="8837205" y="6128504"/>
            <a:ext cx="7906943" cy="3627676"/>
          </a:xfrm>
          <a:custGeom>
            <a:avLst/>
            <a:gdLst/>
            <a:ahLst/>
            <a:cxnLst/>
            <a:rect l="l" t="t" r="r" b="b"/>
            <a:pathLst>
              <a:path w="7906943" h="3627676">
                <a:moveTo>
                  <a:pt x="0" y="0"/>
                </a:moveTo>
                <a:lnTo>
                  <a:pt x="7906943" y="0"/>
                </a:lnTo>
                <a:lnTo>
                  <a:pt x="7906943" y="3627676"/>
                </a:lnTo>
                <a:lnTo>
                  <a:pt x="0" y="3627676"/>
                </a:lnTo>
                <a:lnTo>
                  <a:pt x="0" y="0"/>
                </a:lnTo>
                <a:close/>
              </a:path>
            </a:pathLst>
          </a:custGeom>
          <a:blipFill>
            <a:blip r:embed="rId9"/>
            <a:stretch>
              <a:fillRect t="-7326" b="-7326"/>
            </a:stretch>
          </a:blipFill>
        </p:spPr>
      </p:sp>
      <p:sp>
        <p:nvSpPr>
          <p:cNvPr id="9" name="TextBox 9"/>
          <p:cNvSpPr txBox="1"/>
          <p:nvPr/>
        </p:nvSpPr>
        <p:spPr>
          <a:xfrm>
            <a:off x="388259" y="3196238"/>
            <a:ext cx="7808505" cy="3856423"/>
          </a:xfrm>
          <a:prstGeom prst="rect">
            <a:avLst/>
          </a:prstGeom>
        </p:spPr>
        <p:txBody>
          <a:bodyPr lIns="0" tIns="0" rIns="0" bIns="0" rtlCol="0" anchor="t">
            <a:spAutoFit/>
          </a:bodyPr>
          <a:lstStyle/>
          <a:p>
            <a:pPr marL="556773" lvl="1" indent="-278386" algn="just">
              <a:lnSpc>
                <a:spcPts val="3404"/>
              </a:lnSpc>
              <a:buFont typeface="Arial"/>
              <a:buChar char="•"/>
            </a:pPr>
            <a:r>
              <a:rPr lang="en-US" sz="2578">
                <a:solidFill>
                  <a:srgbClr val="FFFFFF"/>
                </a:solidFill>
                <a:latin typeface="Balsamiq Sans"/>
                <a:ea typeface="Balsamiq Sans"/>
                <a:cs typeface="Balsamiq Sans"/>
                <a:sym typeface="Balsamiq Sans"/>
              </a:rPr>
              <a:t>This visualization aims to predict future streaming trends based on historical data, providing valuable insights for planning and strategy.</a:t>
            </a:r>
          </a:p>
          <a:p>
            <a:pPr algn="just">
              <a:lnSpc>
                <a:spcPts val="3404"/>
              </a:lnSpc>
            </a:pPr>
            <a:endParaRPr lang="en-US" sz="2578">
              <a:solidFill>
                <a:srgbClr val="FFFFFF"/>
              </a:solidFill>
              <a:latin typeface="Balsamiq Sans"/>
              <a:ea typeface="Balsamiq Sans"/>
              <a:cs typeface="Balsamiq Sans"/>
              <a:sym typeface="Balsamiq Sans"/>
            </a:endParaRPr>
          </a:p>
          <a:p>
            <a:pPr marL="556773" lvl="1" indent="-278386" algn="just">
              <a:lnSpc>
                <a:spcPts val="3404"/>
              </a:lnSpc>
              <a:buFont typeface="Arial"/>
              <a:buChar char="•"/>
            </a:pPr>
            <a:r>
              <a:rPr lang="en-US" sz="2578">
                <a:solidFill>
                  <a:srgbClr val="FFFFFF"/>
                </a:solidFill>
                <a:latin typeface="Balsamiq Sans"/>
                <a:ea typeface="Balsamiq Sans"/>
                <a:cs typeface="Balsamiq Sans"/>
                <a:sym typeface="Balsamiq Sans"/>
              </a:rPr>
              <a:t>Forecasting helps in anticipating future demand, optimizing marketing efforts, and making data-driven decisions.</a:t>
            </a:r>
          </a:p>
          <a:p>
            <a:pPr algn="just">
              <a:lnSpc>
                <a:spcPts val="3404"/>
              </a:lnSpc>
            </a:pPr>
            <a:endParaRPr lang="en-US" sz="2578">
              <a:solidFill>
                <a:srgbClr val="FFFFFF"/>
              </a:solidFill>
              <a:latin typeface="Balsamiq Sans"/>
              <a:ea typeface="Balsamiq Sans"/>
              <a:cs typeface="Balsamiq Sans"/>
              <a:sym typeface="Balsamiq Sans"/>
            </a:endParaRPr>
          </a:p>
        </p:txBody>
      </p:sp>
    </p:spTree>
    <p:extLst>
      <p:ext uri="{BB962C8B-B14F-4D97-AF65-F5344CB8AC3E}">
        <p14:creationId xmlns:p14="http://schemas.microsoft.com/office/powerpoint/2010/main" val="2321435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POPULAR ARTIST</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7808505" cy="3478325"/>
          </a:xfrm>
          <a:prstGeom prst="rect">
            <a:avLst/>
          </a:prstGeom>
        </p:spPr>
        <p:txBody>
          <a:bodyPr lIns="0" tIns="0" rIns="0" bIns="0" rtlCol="0" anchor="t">
            <a:spAutoFit/>
          </a:bodyPr>
          <a:lstStyle/>
          <a:p>
            <a:pPr marL="556773" lvl="1" indent="-278386" algn="just">
              <a:lnSpc>
                <a:spcPts val="3404"/>
              </a:lnSpc>
              <a:buFont typeface="Arial"/>
              <a:buChar char="•"/>
            </a:pPr>
            <a:r>
              <a:rPr lang="en-US" sz="2578" dirty="0">
                <a:solidFill>
                  <a:srgbClr val="FFFFFF"/>
                </a:solidFill>
                <a:latin typeface="Balsamiq Sans"/>
                <a:ea typeface="Balsamiq Sans"/>
                <a:cs typeface="Balsamiq Sans"/>
                <a:sym typeface="Balsamiq Sans"/>
              </a:rPr>
              <a:t>This visualization identifies and highlights the most popular artists on Spotify based on various metrics such as streams, popularity scores, or listener counts.</a:t>
            </a:r>
          </a:p>
          <a:p>
            <a:pPr marL="556773" lvl="1" indent="-278386" algn="just">
              <a:lnSpc>
                <a:spcPts val="3404"/>
              </a:lnSpc>
              <a:buFont typeface="Arial"/>
              <a:buChar char="•"/>
            </a:pPr>
            <a:r>
              <a:rPr lang="en-US" sz="2578" dirty="0">
                <a:solidFill>
                  <a:srgbClr val="FFFFFF"/>
                </a:solidFill>
                <a:latin typeface="Balsamiq Sans"/>
                <a:ea typeface="Balsamiq Sans"/>
                <a:cs typeface="Balsamiq Sans"/>
                <a:sym typeface="Balsamiq Sans"/>
              </a:rPr>
              <a:t>Understanding popular artists helps in recognizing current music trends and making informed decisions for promotions and collaborations.</a:t>
            </a:r>
          </a:p>
        </p:txBody>
      </p:sp>
      <p:pic>
        <p:nvPicPr>
          <p:cNvPr id="10" name="Picture 9">
            <a:extLst>
              <a:ext uri="{FF2B5EF4-FFF2-40B4-BE49-F238E27FC236}">
                <a16:creationId xmlns:a16="http://schemas.microsoft.com/office/drawing/2014/main" id="{E40CAA13-25D3-5341-FCA8-DFB2EB06CD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60964" y="2239834"/>
            <a:ext cx="9191074" cy="732326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TRACK POSITION</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3478325"/>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800" dirty="0">
                <a:solidFill>
                  <a:schemeClr val="bg1"/>
                </a:solidFill>
              </a:rPr>
              <a:t>To provide a detailed view of our position trends, we’ve included two images: one showing quarter-wise average positions and the other displaying year-wise averages.</a:t>
            </a:r>
          </a:p>
          <a:p>
            <a:pPr marL="278387" lvl="1" algn="just">
              <a:lnSpc>
                <a:spcPts val="3404"/>
              </a:lnSpc>
            </a:pPr>
            <a:endParaRPr lang="en-US" sz="2800" dirty="0">
              <a:solidFill>
                <a:schemeClr val="bg1"/>
              </a:solidFill>
            </a:endParaRPr>
          </a:p>
          <a:p>
            <a:pPr marL="556773" lvl="1" indent="-278386" algn="just">
              <a:lnSpc>
                <a:spcPts val="3404"/>
              </a:lnSpc>
              <a:buFont typeface="Arial"/>
              <a:buChar char="•"/>
            </a:pPr>
            <a:r>
              <a:rPr lang="en-US" sz="2800" dirty="0">
                <a:solidFill>
                  <a:schemeClr val="bg1"/>
                </a:solidFill>
              </a:rPr>
              <a:t>This granularity helps us identify seasonal patterns or specific periods where our strategy had a marked impact</a:t>
            </a:r>
            <a:endParaRPr lang="en-US" sz="2578" dirty="0">
              <a:solidFill>
                <a:schemeClr val="bg1"/>
              </a:solidFill>
              <a:latin typeface="Balsamiq Sans"/>
              <a:ea typeface="Balsamiq Sans"/>
              <a:cs typeface="Balsamiq Sans"/>
              <a:sym typeface="Balsamiq Sans"/>
            </a:endParaRPr>
          </a:p>
        </p:txBody>
      </p:sp>
      <p:pic>
        <p:nvPicPr>
          <p:cNvPr id="8" name="Picture 7">
            <a:extLst>
              <a:ext uri="{FF2B5EF4-FFF2-40B4-BE49-F238E27FC236}">
                <a16:creationId xmlns:a16="http://schemas.microsoft.com/office/drawing/2014/main" id="{780ACDE3-17F0-8ED8-809B-CD1F07ED30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7400" y="2239834"/>
            <a:ext cx="7984107" cy="3867302"/>
          </a:xfrm>
          <a:prstGeom prst="rect">
            <a:avLst/>
          </a:prstGeom>
        </p:spPr>
      </p:pic>
      <p:pic>
        <p:nvPicPr>
          <p:cNvPr id="12" name="Picture 11">
            <a:extLst>
              <a:ext uri="{FF2B5EF4-FFF2-40B4-BE49-F238E27FC236}">
                <a16:creationId xmlns:a16="http://schemas.microsoft.com/office/drawing/2014/main" id="{48465222-56D9-9F1E-B3B9-DAFE8873DC5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31153" y="6650977"/>
            <a:ext cx="6676600" cy="3478326"/>
          </a:xfrm>
          <a:prstGeom prst="rect">
            <a:avLst/>
          </a:prstGeom>
        </p:spPr>
      </p:pic>
    </p:spTree>
    <p:extLst>
      <p:ext uri="{BB962C8B-B14F-4D97-AF65-F5344CB8AC3E}">
        <p14:creationId xmlns:p14="http://schemas.microsoft.com/office/powerpoint/2010/main" val="2354337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MAP VISUALS </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The map clearly shows country-wise  streams</a:t>
            </a:r>
          </a:p>
        </p:txBody>
      </p:sp>
      <p:pic>
        <p:nvPicPr>
          <p:cNvPr id="10" name="Picture 9">
            <a:extLst>
              <a:ext uri="{FF2B5EF4-FFF2-40B4-BE49-F238E27FC236}">
                <a16:creationId xmlns:a16="http://schemas.microsoft.com/office/drawing/2014/main" id="{239B949A-1A75-9CEE-A63F-5B30800B19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1117" y="2057400"/>
            <a:ext cx="9121141" cy="6172200"/>
          </a:xfrm>
          <a:prstGeom prst="rect">
            <a:avLst/>
          </a:prstGeom>
        </p:spPr>
      </p:pic>
    </p:spTree>
    <p:extLst>
      <p:ext uri="{BB962C8B-B14F-4D97-AF65-F5344CB8AC3E}">
        <p14:creationId xmlns:p14="http://schemas.microsoft.com/office/powerpoint/2010/main" val="1064419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TOP 10 SONGS</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TOP 10 SONGS WITH STREAMS</a:t>
            </a:r>
          </a:p>
        </p:txBody>
      </p:sp>
      <p:pic>
        <p:nvPicPr>
          <p:cNvPr id="8" name="Picture 7">
            <a:extLst>
              <a:ext uri="{FF2B5EF4-FFF2-40B4-BE49-F238E27FC236}">
                <a16:creationId xmlns:a16="http://schemas.microsoft.com/office/drawing/2014/main" id="{2A047C6A-F299-8B9B-4AD2-749652F95D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67600" y="2239834"/>
            <a:ext cx="8830510" cy="7491244"/>
          </a:xfrm>
          <a:prstGeom prst="rect">
            <a:avLst/>
          </a:prstGeom>
        </p:spPr>
      </p:pic>
    </p:spTree>
    <p:extLst>
      <p:ext uri="{BB962C8B-B14F-4D97-AF65-F5344CB8AC3E}">
        <p14:creationId xmlns:p14="http://schemas.microsoft.com/office/powerpoint/2010/main" val="1367624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TOP 10 ARTISTS</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TOP 10  ARTISTS WITH STREAMS</a:t>
            </a:r>
          </a:p>
        </p:txBody>
      </p:sp>
      <p:pic>
        <p:nvPicPr>
          <p:cNvPr id="10" name="Picture 9">
            <a:extLst>
              <a:ext uri="{FF2B5EF4-FFF2-40B4-BE49-F238E27FC236}">
                <a16:creationId xmlns:a16="http://schemas.microsoft.com/office/drawing/2014/main" id="{2564FC65-9AE7-FF67-E673-976C24A678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3117" y="2894765"/>
            <a:ext cx="10408185" cy="5505733"/>
          </a:xfrm>
          <a:prstGeom prst="rect">
            <a:avLst/>
          </a:prstGeom>
        </p:spPr>
      </p:pic>
    </p:spTree>
    <p:extLst>
      <p:ext uri="{BB962C8B-B14F-4D97-AF65-F5344CB8AC3E}">
        <p14:creationId xmlns:p14="http://schemas.microsoft.com/office/powerpoint/2010/main" val="2678791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Freeform 3"/>
          <p:cNvSpPr/>
          <p:nvPr/>
        </p:nvSpPr>
        <p:spPr>
          <a:xfrm>
            <a:off x="2809708" y="3901561"/>
            <a:ext cx="5323215" cy="996893"/>
          </a:xfrm>
          <a:custGeom>
            <a:avLst/>
            <a:gdLst/>
            <a:ahLst/>
            <a:cxnLst/>
            <a:rect l="l" t="t" r="r" b="b"/>
            <a:pathLst>
              <a:path w="5323215" h="996893">
                <a:moveTo>
                  <a:pt x="0" y="0"/>
                </a:moveTo>
                <a:lnTo>
                  <a:pt x="5323215" y="0"/>
                </a:lnTo>
                <a:lnTo>
                  <a:pt x="5323215"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298967" y="3901561"/>
            <a:ext cx="5323215" cy="996893"/>
          </a:xfrm>
          <a:custGeom>
            <a:avLst/>
            <a:gdLst/>
            <a:ahLst/>
            <a:cxnLst/>
            <a:rect l="l" t="t" r="r" b="b"/>
            <a:pathLst>
              <a:path w="5323215" h="996893">
                <a:moveTo>
                  <a:pt x="0" y="0"/>
                </a:moveTo>
                <a:lnTo>
                  <a:pt x="5323216" y="0"/>
                </a:lnTo>
                <a:lnTo>
                  <a:pt x="5323216"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9298967" y="5354616"/>
            <a:ext cx="5323215" cy="996893"/>
          </a:xfrm>
          <a:custGeom>
            <a:avLst/>
            <a:gdLst/>
            <a:ahLst/>
            <a:cxnLst/>
            <a:rect l="l" t="t" r="r" b="b"/>
            <a:pathLst>
              <a:path w="5323215" h="996893">
                <a:moveTo>
                  <a:pt x="0" y="0"/>
                </a:moveTo>
                <a:lnTo>
                  <a:pt x="5323216" y="0"/>
                </a:lnTo>
                <a:lnTo>
                  <a:pt x="5323216"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298967" y="6807670"/>
            <a:ext cx="5323215" cy="996893"/>
          </a:xfrm>
          <a:custGeom>
            <a:avLst/>
            <a:gdLst/>
            <a:ahLst/>
            <a:cxnLst/>
            <a:rect l="l" t="t" r="r" b="b"/>
            <a:pathLst>
              <a:path w="5323215" h="996893">
                <a:moveTo>
                  <a:pt x="0" y="0"/>
                </a:moveTo>
                <a:lnTo>
                  <a:pt x="5323216" y="0"/>
                </a:lnTo>
                <a:lnTo>
                  <a:pt x="5323216"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9298967" y="8260724"/>
            <a:ext cx="5323215" cy="996893"/>
          </a:xfrm>
          <a:custGeom>
            <a:avLst/>
            <a:gdLst/>
            <a:ahLst/>
            <a:cxnLst/>
            <a:rect l="l" t="t" r="r" b="b"/>
            <a:pathLst>
              <a:path w="5323215" h="996893">
                <a:moveTo>
                  <a:pt x="0" y="0"/>
                </a:moveTo>
                <a:lnTo>
                  <a:pt x="5323216" y="0"/>
                </a:lnTo>
                <a:lnTo>
                  <a:pt x="5323216"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809708" y="5354616"/>
            <a:ext cx="5323215" cy="996893"/>
          </a:xfrm>
          <a:custGeom>
            <a:avLst/>
            <a:gdLst/>
            <a:ahLst/>
            <a:cxnLst/>
            <a:rect l="l" t="t" r="r" b="b"/>
            <a:pathLst>
              <a:path w="5323215" h="996893">
                <a:moveTo>
                  <a:pt x="0" y="0"/>
                </a:moveTo>
                <a:lnTo>
                  <a:pt x="5323215" y="0"/>
                </a:lnTo>
                <a:lnTo>
                  <a:pt x="5323215"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2809708" y="6807670"/>
            <a:ext cx="5323215" cy="996893"/>
          </a:xfrm>
          <a:custGeom>
            <a:avLst/>
            <a:gdLst/>
            <a:ahLst/>
            <a:cxnLst/>
            <a:rect l="l" t="t" r="r" b="b"/>
            <a:pathLst>
              <a:path w="5323215" h="996893">
                <a:moveTo>
                  <a:pt x="0" y="0"/>
                </a:moveTo>
                <a:lnTo>
                  <a:pt x="5323215" y="0"/>
                </a:lnTo>
                <a:lnTo>
                  <a:pt x="5323215"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809708" y="8260724"/>
            <a:ext cx="5323215" cy="996893"/>
          </a:xfrm>
          <a:custGeom>
            <a:avLst/>
            <a:gdLst/>
            <a:ahLst/>
            <a:cxnLst/>
            <a:rect l="l" t="t" r="r" b="b"/>
            <a:pathLst>
              <a:path w="5323215" h="996893">
                <a:moveTo>
                  <a:pt x="0" y="0"/>
                </a:moveTo>
                <a:lnTo>
                  <a:pt x="5323215" y="0"/>
                </a:lnTo>
                <a:lnTo>
                  <a:pt x="5323215"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flipH="1">
            <a:off x="15347464" y="5612600"/>
            <a:ext cx="3196273" cy="4114800"/>
          </a:xfrm>
          <a:custGeom>
            <a:avLst/>
            <a:gdLst/>
            <a:ahLst/>
            <a:cxnLst/>
            <a:rect l="l" t="t" r="r" b="b"/>
            <a:pathLst>
              <a:path w="3196273" h="4114800">
                <a:moveTo>
                  <a:pt x="3196272" y="0"/>
                </a:moveTo>
                <a:lnTo>
                  <a:pt x="0" y="0"/>
                </a:lnTo>
                <a:lnTo>
                  <a:pt x="0" y="4114800"/>
                </a:lnTo>
                <a:lnTo>
                  <a:pt x="3196272" y="4114800"/>
                </a:lnTo>
                <a:lnTo>
                  <a:pt x="3196272"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5735703" y="1159119"/>
            <a:ext cx="6816594" cy="2164268"/>
          </a:xfrm>
          <a:custGeom>
            <a:avLst/>
            <a:gdLst/>
            <a:ahLst/>
            <a:cxnLst/>
            <a:rect l="l" t="t" r="r" b="b"/>
            <a:pathLst>
              <a:path w="6816594" h="2164268">
                <a:moveTo>
                  <a:pt x="0" y="0"/>
                </a:moveTo>
                <a:lnTo>
                  <a:pt x="6816594" y="0"/>
                </a:lnTo>
                <a:lnTo>
                  <a:pt x="6816594" y="2164268"/>
                </a:lnTo>
                <a:lnTo>
                  <a:pt x="0" y="21642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347464" y="6314707"/>
            <a:ext cx="2153971" cy="1212822"/>
          </a:xfrm>
          <a:custGeom>
            <a:avLst/>
            <a:gdLst/>
            <a:ahLst/>
            <a:cxnLst/>
            <a:rect l="l" t="t" r="r" b="b"/>
            <a:pathLst>
              <a:path w="2153971" h="1212822">
                <a:moveTo>
                  <a:pt x="0" y="0"/>
                </a:moveTo>
                <a:lnTo>
                  <a:pt x="2153971" y="0"/>
                </a:lnTo>
                <a:lnTo>
                  <a:pt x="2153971" y="1212822"/>
                </a:lnTo>
                <a:lnTo>
                  <a:pt x="0" y="1212822"/>
                </a:lnTo>
                <a:lnTo>
                  <a:pt x="0" y="0"/>
                </a:lnTo>
                <a:close/>
              </a:path>
            </a:pathLst>
          </a:custGeom>
          <a:blipFill>
            <a:blip r:embed="rId9"/>
            <a:stretch>
              <a:fillRect/>
            </a:stretch>
          </a:blipFill>
        </p:spPr>
      </p:sp>
      <p:sp>
        <p:nvSpPr>
          <p:cNvPr id="14" name="TextBox 14"/>
          <p:cNvSpPr txBox="1"/>
          <p:nvPr/>
        </p:nvSpPr>
        <p:spPr>
          <a:xfrm>
            <a:off x="5089283" y="1367714"/>
            <a:ext cx="8109434" cy="1276716"/>
          </a:xfrm>
          <a:prstGeom prst="rect">
            <a:avLst/>
          </a:prstGeom>
        </p:spPr>
        <p:txBody>
          <a:bodyPr lIns="0" tIns="0" rIns="0" bIns="0" rtlCol="0" anchor="t">
            <a:spAutoFit/>
          </a:bodyPr>
          <a:lstStyle/>
          <a:p>
            <a:pPr algn="ctr">
              <a:lnSpc>
                <a:spcPts val="10427"/>
              </a:lnSpc>
            </a:pPr>
            <a:r>
              <a:rPr lang="en-US" sz="7448">
                <a:solidFill>
                  <a:srgbClr val="FFFFF4"/>
                </a:solidFill>
                <a:latin typeface="Caveat Brush"/>
                <a:ea typeface="Caveat Brush"/>
                <a:cs typeface="Caveat Brush"/>
                <a:sym typeface="Caveat Brush"/>
              </a:rPr>
              <a:t>TODAY'S AGENDA</a:t>
            </a:r>
          </a:p>
        </p:txBody>
      </p:sp>
      <p:sp>
        <p:nvSpPr>
          <p:cNvPr id="15" name="TextBox 15"/>
          <p:cNvSpPr txBox="1"/>
          <p:nvPr/>
        </p:nvSpPr>
        <p:spPr>
          <a:xfrm rot="9985">
            <a:off x="10674683" y="8377413"/>
            <a:ext cx="3609148" cy="547370"/>
          </a:xfrm>
          <a:prstGeom prst="rect">
            <a:avLst/>
          </a:prstGeom>
        </p:spPr>
        <p:txBody>
          <a:bodyPr lIns="0" tIns="0" rIns="0" bIns="0" rtlCol="0" anchor="t">
            <a:spAutoFit/>
          </a:bodyPr>
          <a:lstStyle/>
          <a:p>
            <a:pPr algn="just">
              <a:lnSpc>
                <a:spcPts val="4480"/>
              </a:lnSpc>
            </a:pPr>
            <a:r>
              <a:rPr lang="en-US" sz="3200">
                <a:solidFill>
                  <a:srgbClr val="000000"/>
                </a:solidFill>
                <a:latin typeface="Balsamiq Sans"/>
                <a:ea typeface="Balsamiq Sans"/>
                <a:cs typeface="Balsamiq Sans"/>
                <a:sym typeface="Balsamiq Sans"/>
              </a:rPr>
              <a:t>Recommendations</a:t>
            </a:r>
          </a:p>
        </p:txBody>
      </p:sp>
      <p:sp>
        <p:nvSpPr>
          <p:cNvPr id="16" name="TextBox 16"/>
          <p:cNvSpPr txBox="1"/>
          <p:nvPr/>
        </p:nvSpPr>
        <p:spPr>
          <a:xfrm>
            <a:off x="4204168" y="6980159"/>
            <a:ext cx="3134978" cy="547370"/>
          </a:xfrm>
          <a:prstGeom prst="rect">
            <a:avLst/>
          </a:prstGeom>
        </p:spPr>
        <p:txBody>
          <a:bodyPr lIns="0" tIns="0" rIns="0" bIns="0" rtlCol="0" anchor="t">
            <a:spAutoFit/>
          </a:bodyPr>
          <a:lstStyle/>
          <a:p>
            <a:pPr algn="just">
              <a:lnSpc>
                <a:spcPts val="4480"/>
              </a:lnSpc>
            </a:pPr>
            <a:r>
              <a:rPr lang="en-US" sz="3200">
                <a:solidFill>
                  <a:srgbClr val="000000"/>
                </a:solidFill>
                <a:latin typeface="Balsamiq Sans"/>
                <a:ea typeface="Balsamiq Sans"/>
                <a:cs typeface="Balsamiq Sans"/>
                <a:sym typeface="Balsamiq Sans"/>
              </a:rPr>
              <a:t>Business Model</a:t>
            </a:r>
          </a:p>
        </p:txBody>
      </p:sp>
      <p:sp>
        <p:nvSpPr>
          <p:cNvPr id="17" name="TextBox 17"/>
          <p:cNvSpPr txBox="1"/>
          <p:nvPr/>
        </p:nvSpPr>
        <p:spPr>
          <a:xfrm>
            <a:off x="4165925" y="4110998"/>
            <a:ext cx="3079792" cy="547370"/>
          </a:xfrm>
          <a:prstGeom prst="rect">
            <a:avLst/>
          </a:prstGeom>
        </p:spPr>
        <p:txBody>
          <a:bodyPr lIns="0" tIns="0" rIns="0" bIns="0" rtlCol="0" anchor="t">
            <a:spAutoFit/>
          </a:bodyPr>
          <a:lstStyle/>
          <a:p>
            <a:pPr algn="just">
              <a:lnSpc>
                <a:spcPts val="4480"/>
              </a:lnSpc>
            </a:pPr>
            <a:r>
              <a:rPr lang="en-US" sz="3200">
                <a:solidFill>
                  <a:srgbClr val="000000"/>
                </a:solidFill>
                <a:latin typeface="Balsamiq Sans"/>
                <a:ea typeface="Balsamiq Sans"/>
                <a:cs typeface="Balsamiq Sans"/>
                <a:sym typeface="Balsamiq Sans"/>
              </a:rPr>
              <a:t>Introduction</a:t>
            </a:r>
          </a:p>
        </p:txBody>
      </p:sp>
      <p:sp>
        <p:nvSpPr>
          <p:cNvPr id="18" name="TextBox 18"/>
          <p:cNvSpPr txBox="1"/>
          <p:nvPr/>
        </p:nvSpPr>
        <p:spPr>
          <a:xfrm>
            <a:off x="4165925" y="5560150"/>
            <a:ext cx="3173221" cy="547370"/>
          </a:xfrm>
          <a:prstGeom prst="rect">
            <a:avLst/>
          </a:prstGeom>
        </p:spPr>
        <p:txBody>
          <a:bodyPr lIns="0" tIns="0" rIns="0" bIns="0" rtlCol="0" anchor="t">
            <a:spAutoFit/>
          </a:bodyPr>
          <a:lstStyle/>
          <a:p>
            <a:pPr algn="l">
              <a:lnSpc>
                <a:spcPts val="4480"/>
              </a:lnSpc>
            </a:pPr>
            <a:r>
              <a:rPr lang="en-US" sz="3200">
                <a:solidFill>
                  <a:srgbClr val="000000"/>
                </a:solidFill>
                <a:latin typeface="Balsamiq Sans"/>
                <a:ea typeface="Balsamiq Sans"/>
                <a:cs typeface="Balsamiq Sans"/>
                <a:sym typeface="Balsamiq Sans"/>
              </a:rPr>
              <a:t>Features</a:t>
            </a:r>
          </a:p>
        </p:txBody>
      </p:sp>
      <p:sp>
        <p:nvSpPr>
          <p:cNvPr id="19" name="TextBox 19"/>
          <p:cNvSpPr txBox="1"/>
          <p:nvPr/>
        </p:nvSpPr>
        <p:spPr>
          <a:xfrm>
            <a:off x="4170210" y="8490534"/>
            <a:ext cx="3745528" cy="533400"/>
          </a:xfrm>
          <a:prstGeom prst="rect">
            <a:avLst/>
          </a:prstGeom>
        </p:spPr>
        <p:txBody>
          <a:bodyPr lIns="0" tIns="0" rIns="0" bIns="0" rtlCol="0" anchor="t">
            <a:spAutoFit/>
          </a:bodyPr>
          <a:lstStyle/>
          <a:p>
            <a:pPr algn="l">
              <a:lnSpc>
                <a:spcPts val="4200"/>
              </a:lnSpc>
            </a:pPr>
            <a:r>
              <a:rPr lang="en-US" sz="3000" spc="-32">
                <a:solidFill>
                  <a:srgbClr val="000000"/>
                </a:solidFill>
                <a:latin typeface="Balsamiq Sans"/>
                <a:ea typeface="Balsamiq Sans"/>
                <a:cs typeface="Balsamiq Sans"/>
                <a:sym typeface="Balsamiq Sans"/>
              </a:rPr>
              <a:t>Project overview</a:t>
            </a:r>
          </a:p>
        </p:txBody>
      </p:sp>
      <p:sp>
        <p:nvSpPr>
          <p:cNvPr id="20" name="TextBox 20"/>
          <p:cNvSpPr txBox="1"/>
          <p:nvPr/>
        </p:nvSpPr>
        <p:spPr>
          <a:xfrm>
            <a:off x="10577067" y="4110998"/>
            <a:ext cx="3950459" cy="547370"/>
          </a:xfrm>
          <a:prstGeom prst="rect">
            <a:avLst/>
          </a:prstGeom>
        </p:spPr>
        <p:txBody>
          <a:bodyPr lIns="0" tIns="0" rIns="0" bIns="0" rtlCol="0" anchor="t">
            <a:spAutoFit/>
          </a:bodyPr>
          <a:lstStyle/>
          <a:p>
            <a:pPr algn="just">
              <a:lnSpc>
                <a:spcPts val="4480"/>
              </a:lnSpc>
            </a:pPr>
            <a:r>
              <a:rPr lang="en-US" sz="3200">
                <a:solidFill>
                  <a:srgbClr val="000000"/>
                </a:solidFill>
                <a:latin typeface="Balsamiq Sans"/>
                <a:ea typeface="Balsamiq Sans"/>
                <a:cs typeface="Balsamiq Sans"/>
                <a:sym typeface="Balsamiq Sans"/>
              </a:rPr>
              <a:t>Problem Statement</a:t>
            </a:r>
          </a:p>
        </p:txBody>
      </p:sp>
      <p:sp>
        <p:nvSpPr>
          <p:cNvPr id="21" name="TextBox 21"/>
          <p:cNvSpPr txBox="1"/>
          <p:nvPr/>
        </p:nvSpPr>
        <p:spPr>
          <a:xfrm>
            <a:off x="10722686" y="5545925"/>
            <a:ext cx="3132471" cy="547370"/>
          </a:xfrm>
          <a:prstGeom prst="rect">
            <a:avLst/>
          </a:prstGeom>
        </p:spPr>
        <p:txBody>
          <a:bodyPr lIns="0" tIns="0" rIns="0" bIns="0" rtlCol="0" anchor="t">
            <a:spAutoFit/>
          </a:bodyPr>
          <a:lstStyle/>
          <a:p>
            <a:pPr algn="l">
              <a:lnSpc>
                <a:spcPts val="4480"/>
              </a:lnSpc>
            </a:pPr>
            <a:r>
              <a:rPr lang="en-US" sz="3200">
                <a:solidFill>
                  <a:srgbClr val="000000"/>
                </a:solidFill>
                <a:latin typeface="Balsamiq Sans"/>
                <a:ea typeface="Balsamiq Sans"/>
                <a:cs typeface="Balsamiq Sans"/>
                <a:sym typeface="Balsamiq Sans"/>
              </a:rPr>
              <a:t>Objectives</a:t>
            </a:r>
          </a:p>
        </p:txBody>
      </p:sp>
      <p:sp>
        <p:nvSpPr>
          <p:cNvPr id="22" name="TextBox 22"/>
          <p:cNvSpPr txBox="1"/>
          <p:nvPr/>
        </p:nvSpPr>
        <p:spPr>
          <a:xfrm>
            <a:off x="10722686" y="6999094"/>
            <a:ext cx="3132471" cy="547370"/>
          </a:xfrm>
          <a:prstGeom prst="rect">
            <a:avLst/>
          </a:prstGeom>
        </p:spPr>
        <p:txBody>
          <a:bodyPr lIns="0" tIns="0" rIns="0" bIns="0" rtlCol="0" anchor="t">
            <a:spAutoFit/>
          </a:bodyPr>
          <a:lstStyle/>
          <a:p>
            <a:pPr algn="just">
              <a:lnSpc>
                <a:spcPts val="4480"/>
              </a:lnSpc>
            </a:pPr>
            <a:r>
              <a:rPr lang="en-US" sz="3200">
                <a:solidFill>
                  <a:srgbClr val="000000"/>
                </a:solidFill>
                <a:latin typeface="Balsamiq Sans"/>
                <a:ea typeface="Balsamiq Sans"/>
                <a:cs typeface="Balsamiq Sans"/>
                <a:sym typeface="Balsamiq Sans"/>
              </a:rPr>
              <a:t>Results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EDA - SUM </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173425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Exploratory Data Analysis – all summary </a:t>
            </a:r>
          </a:p>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Statistical visuals </a:t>
            </a:r>
          </a:p>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In this visual, the sum of streams  and it </a:t>
            </a:r>
          </a:p>
          <a:p>
            <a:pPr marL="278387" lvl="1" algn="just">
              <a:lnSpc>
                <a:spcPts val="3404"/>
              </a:lnSpc>
            </a:pPr>
            <a:r>
              <a:rPr lang="en-US" sz="2578" dirty="0">
                <a:solidFill>
                  <a:schemeClr val="bg1"/>
                </a:solidFill>
                <a:latin typeface="Balsamiq Sans"/>
                <a:ea typeface="Balsamiq Sans"/>
                <a:cs typeface="Balsamiq Sans"/>
                <a:sym typeface="Balsamiq Sans"/>
              </a:rPr>
              <a:t>Shows 56.22 Billion streams </a:t>
            </a:r>
          </a:p>
        </p:txBody>
      </p:sp>
      <p:pic>
        <p:nvPicPr>
          <p:cNvPr id="8" name="Picture 7">
            <a:extLst>
              <a:ext uri="{FF2B5EF4-FFF2-40B4-BE49-F238E27FC236}">
                <a16:creationId xmlns:a16="http://schemas.microsoft.com/office/drawing/2014/main" id="{A3B721EF-D111-DB1A-6539-8FC44639A9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71260" y="3279133"/>
            <a:ext cx="10329827" cy="5512215"/>
          </a:xfrm>
          <a:prstGeom prst="rect">
            <a:avLst/>
          </a:prstGeom>
        </p:spPr>
      </p:pic>
    </p:spTree>
    <p:extLst>
      <p:ext uri="{BB962C8B-B14F-4D97-AF65-F5344CB8AC3E}">
        <p14:creationId xmlns:p14="http://schemas.microsoft.com/office/powerpoint/2010/main" val="1570434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EDA - AVG</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Average </a:t>
            </a:r>
          </a:p>
        </p:txBody>
      </p:sp>
      <p:pic>
        <p:nvPicPr>
          <p:cNvPr id="8" name="Picture 7">
            <a:extLst>
              <a:ext uri="{FF2B5EF4-FFF2-40B4-BE49-F238E27FC236}">
                <a16:creationId xmlns:a16="http://schemas.microsoft.com/office/drawing/2014/main" id="{1ADC74AE-BE35-2DA2-399B-C7A19692D0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7400" y="3409341"/>
            <a:ext cx="12192627" cy="5486682"/>
          </a:xfrm>
          <a:prstGeom prst="rect">
            <a:avLst/>
          </a:prstGeom>
        </p:spPr>
      </p:pic>
    </p:spTree>
    <p:extLst>
      <p:ext uri="{BB962C8B-B14F-4D97-AF65-F5344CB8AC3E}">
        <p14:creationId xmlns:p14="http://schemas.microsoft.com/office/powerpoint/2010/main" val="3988135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EDA - MEDIAN</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Median </a:t>
            </a:r>
          </a:p>
        </p:txBody>
      </p:sp>
      <p:pic>
        <p:nvPicPr>
          <p:cNvPr id="10" name="Picture 9">
            <a:extLst>
              <a:ext uri="{FF2B5EF4-FFF2-40B4-BE49-F238E27FC236}">
                <a16:creationId xmlns:a16="http://schemas.microsoft.com/office/drawing/2014/main" id="{50DD5FFB-4257-5F3F-4C7D-E262F72E6C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29200" y="3165395"/>
            <a:ext cx="12192627" cy="5493032"/>
          </a:xfrm>
          <a:prstGeom prst="rect">
            <a:avLst/>
          </a:prstGeom>
        </p:spPr>
      </p:pic>
    </p:spTree>
    <p:extLst>
      <p:ext uri="{BB962C8B-B14F-4D97-AF65-F5344CB8AC3E}">
        <p14:creationId xmlns:p14="http://schemas.microsoft.com/office/powerpoint/2010/main" val="2151419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EDA - MIN</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MIN </a:t>
            </a:r>
          </a:p>
        </p:txBody>
      </p:sp>
      <p:pic>
        <p:nvPicPr>
          <p:cNvPr id="8" name="Picture 7">
            <a:extLst>
              <a:ext uri="{FF2B5EF4-FFF2-40B4-BE49-F238E27FC236}">
                <a16:creationId xmlns:a16="http://schemas.microsoft.com/office/drawing/2014/main" id="{B55862C6-F58D-FC22-F062-6EE4905BE2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1600" y="3196238"/>
            <a:ext cx="12192627" cy="5461281"/>
          </a:xfrm>
          <a:prstGeom prst="rect">
            <a:avLst/>
          </a:prstGeom>
        </p:spPr>
      </p:pic>
    </p:spTree>
    <p:extLst>
      <p:ext uri="{BB962C8B-B14F-4D97-AF65-F5344CB8AC3E}">
        <p14:creationId xmlns:p14="http://schemas.microsoft.com/office/powerpoint/2010/main" val="2330441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EDA - MAX</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MAX </a:t>
            </a:r>
          </a:p>
        </p:txBody>
      </p:sp>
      <p:pic>
        <p:nvPicPr>
          <p:cNvPr id="10" name="Picture 9">
            <a:extLst>
              <a:ext uri="{FF2B5EF4-FFF2-40B4-BE49-F238E27FC236}">
                <a16:creationId xmlns:a16="http://schemas.microsoft.com/office/drawing/2014/main" id="{6C405BBB-5612-A460-288A-0391A14352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36800" y="2376707"/>
            <a:ext cx="14173827" cy="6385604"/>
          </a:xfrm>
          <a:prstGeom prst="rect">
            <a:avLst/>
          </a:prstGeom>
        </p:spPr>
      </p:pic>
    </p:spTree>
    <p:extLst>
      <p:ext uri="{BB962C8B-B14F-4D97-AF65-F5344CB8AC3E}">
        <p14:creationId xmlns:p14="http://schemas.microsoft.com/office/powerpoint/2010/main" val="428261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EDA - Percentile</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Percentile  - 5</a:t>
            </a:r>
          </a:p>
        </p:txBody>
      </p:sp>
      <p:pic>
        <p:nvPicPr>
          <p:cNvPr id="12" name="Picture 11">
            <a:extLst>
              <a:ext uri="{FF2B5EF4-FFF2-40B4-BE49-F238E27FC236}">
                <a16:creationId xmlns:a16="http://schemas.microsoft.com/office/drawing/2014/main" id="{20C18443-09FA-4834-CA44-FC1637FCC82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7373" y="3919772"/>
            <a:ext cx="7878657" cy="3512567"/>
          </a:xfrm>
          <a:prstGeom prst="rect">
            <a:avLst/>
          </a:prstGeom>
        </p:spPr>
      </p:pic>
      <p:pic>
        <p:nvPicPr>
          <p:cNvPr id="14" name="Picture 13">
            <a:extLst>
              <a:ext uri="{FF2B5EF4-FFF2-40B4-BE49-F238E27FC236}">
                <a16:creationId xmlns:a16="http://schemas.microsoft.com/office/drawing/2014/main" id="{19D27393-7695-EE2F-B633-14A47DF7F6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42808" y="3638774"/>
            <a:ext cx="8476222" cy="3787812"/>
          </a:xfrm>
          <a:prstGeom prst="rect">
            <a:avLst/>
          </a:prstGeom>
        </p:spPr>
      </p:pic>
      <p:sp>
        <p:nvSpPr>
          <p:cNvPr id="15" name="TextBox 9">
            <a:extLst>
              <a:ext uri="{FF2B5EF4-FFF2-40B4-BE49-F238E27FC236}">
                <a16:creationId xmlns:a16="http://schemas.microsoft.com/office/drawing/2014/main" id="{2CCD4FCB-6F13-769F-DBE2-9C2AC1C622C3}"/>
              </a:ext>
            </a:extLst>
          </p:cNvPr>
          <p:cNvSpPr txBox="1"/>
          <p:nvPr/>
        </p:nvSpPr>
        <p:spPr>
          <a:xfrm>
            <a:off x="8910877" y="2907472"/>
            <a:ext cx="8222342" cy="426207"/>
          </a:xfrm>
          <a:prstGeom prst="rect">
            <a:avLst/>
          </a:prstGeom>
        </p:spPr>
        <p:txBody>
          <a:bodyPr wrap="square" lIns="0" tIns="0" rIns="0" bIns="0" rtlCol="0" anchor="t">
            <a:spAutoFit/>
          </a:bodyPr>
          <a:lstStyle/>
          <a:p>
            <a:pPr marL="2842773" lvl="6"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Percentile  - 25</a:t>
            </a:r>
          </a:p>
        </p:txBody>
      </p:sp>
    </p:spTree>
    <p:extLst>
      <p:ext uri="{BB962C8B-B14F-4D97-AF65-F5344CB8AC3E}">
        <p14:creationId xmlns:p14="http://schemas.microsoft.com/office/powerpoint/2010/main" val="83494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EDA - Percentile</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Percentile  - 50</a:t>
            </a:r>
          </a:p>
        </p:txBody>
      </p:sp>
      <p:sp>
        <p:nvSpPr>
          <p:cNvPr id="15" name="TextBox 9">
            <a:extLst>
              <a:ext uri="{FF2B5EF4-FFF2-40B4-BE49-F238E27FC236}">
                <a16:creationId xmlns:a16="http://schemas.microsoft.com/office/drawing/2014/main" id="{2CCD4FCB-6F13-769F-DBE2-9C2AC1C622C3}"/>
              </a:ext>
            </a:extLst>
          </p:cNvPr>
          <p:cNvSpPr txBox="1"/>
          <p:nvPr/>
        </p:nvSpPr>
        <p:spPr>
          <a:xfrm>
            <a:off x="8910877" y="2907472"/>
            <a:ext cx="8222342" cy="426207"/>
          </a:xfrm>
          <a:prstGeom prst="rect">
            <a:avLst/>
          </a:prstGeom>
        </p:spPr>
        <p:txBody>
          <a:bodyPr wrap="square" lIns="0" tIns="0" rIns="0" bIns="0" rtlCol="0" anchor="t">
            <a:spAutoFit/>
          </a:bodyPr>
          <a:lstStyle/>
          <a:p>
            <a:pPr marL="2842773" lvl="6"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Percentile  - 95</a:t>
            </a:r>
          </a:p>
        </p:txBody>
      </p:sp>
      <p:pic>
        <p:nvPicPr>
          <p:cNvPr id="8" name="Picture 7">
            <a:extLst>
              <a:ext uri="{FF2B5EF4-FFF2-40B4-BE49-F238E27FC236}">
                <a16:creationId xmlns:a16="http://schemas.microsoft.com/office/drawing/2014/main" id="{69BAF532-1FE5-DEA2-7B0F-EFD0CCC824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4906" y="3948976"/>
            <a:ext cx="7620894" cy="3397648"/>
          </a:xfrm>
          <a:prstGeom prst="rect">
            <a:avLst/>
          </a:prstGeom>
        </p:spPr>
      </p:pic>
      <p:pic>
        <p:nvPicPr>
          <p:cNvPr id="11" name="Picture 10">
            <a:extLst>
              <a:ext uri="{FF2B5EF4-FFF2-40B4-BE49-F238E27FC236}">
                <a16:creationId xmlns:a16="http://schemas.microsoft.com/office/drawing/2014/main" id="{9A2FB5AE-2799-5289-DBD0-B18F1489B1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64174" y="3766406"/>
            <a:ext cx="7968357" cy="3598211"/>
          </a:xfrm>
          <a:prstGeom prst="rect">
            <a:avLst/>
          </a:prstGeom>
        </p:spPr>
      </p:pic>
    </p:spTree>
    <p:extLst>
      <p:ext uri="{BB962C8B-B14F-4D97-AF65-F5344CB8AC3E}">
        <p14:creationId xmlns:p14="http://schemas.microsoft.com/office/powerpoint/2010/main" val="2226758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EDA - Variance</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Variance</a:t>
            </a:r>
          </a:p>
        </p:txBody>
      </p:sp>
      <p:pic>
        <p:nvPicPr>
          <p:cNvPr id="10" name="Picture 9">
            <a:extLst>
              <a:ext uri="{FF2B5EF4-FFF2-40B4-BE49-F238E27FC236}">
                <a16:creationId xmlns:a16="http://schemas.microsoft.com/office/drawing/2014/main" id="{31BBE7DC-1CE1-2993-0B27-343478D3E4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1087" y="3622445"/>
            <a:ext cx="12192627" cy="5524784"/>
          </a:xfrm>
          <a:prstGeom prst="rect">
            <a:avLst/>
          </a:prstGeom>
        </p:spPr>
      </p:pic>
    </p:spTree>
    <p:extLst>
      <p:ext uri="{BB962C8B-B14F-4D97-AF65-F5344CB8AC3E}">
        <p14:creationId xmlns:p14="http://schemas.microsoft.com/office/powerpoint/2010/main" val="1812704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EDA – Variance Pop</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Variance</a:t>
            </a:r>
          </a:p>
        </p:txBody>
      </p:sp>
      <p:pic>
        <p:nvPicPr>
          <p:cNvPr id="8" name="Picture 7">
            <a:extLst>
              <a:ext uri="{FF2B5EF4-FFF2-40B4-BE49-F238E27FC236}">
                <a16:creationId xmlns:a16="http://schemas.microsoft.com/office/drawing/2014/main" id="{7DED9339-3B49-5D99-DF4C-A5538C2E84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9395" y="3771900"/>
            <a:ext cx="12192627" cy="5499383"/>
          </a:xfrm>
          <a:prstGeom prst="rect">
            <a:avLst/>
          </a:prstGeom>
        </p:spPr>
      </p:pic>
    </p:spTree>
    <p:extLst>
      <p:ext uri="{BB962C8B-B14F-4D97-AF65-F5344CB8AC3E}">
        <p14:creationId xmlns:p14="http://schemas.microsoft.com/office/powerpoint/2010/main" val="1154124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EDA – SD Dev</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SD Dev</a:t>
            </a:r>
          </a:p>
        </p:txBody>
      </p:sp>
      <p:pic>
        <p:nvPicPr>
          <p:cNvPr id="10" name="Picture 9">
            <a:extLst>
              <a:ext uri="{FF2B5EF4-FFF2-40B4-BE49-F238E27FC236}">
                <a16:creationId xmlns:a16="http://schemas.microsoft.com/office/drawing/2014/main" id="{75FBC811-9904-B9B1-7FBF-BA6FEC1500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7600" y="3230709"/>
            <a:ext cx="12192627" cy="5359675"/>
          </a:xfrm>
          <a:prstGeom prst="rect">
            <a:avLst/>
          </a:prstGeom>
        </p:spPr>
      </p:pic>
    </p:spTree>
    <p:extLst>
      <p:ext uri="{BB962C8B-B14F-4D97-AF65-F5344CB8AC3E}">
        <p14:creationId xmlns:p14="http://schemas.microsoft.com/office/powerpoint/2010/main" val="2446923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435" t="-23088" r="-4539" b="-26233"/>
            </a:stretch>
          </a:blipFill>
        </p:spPr>
      </p:sp>
      <p:sp>
        <p:nvSpPr>
          <p:cNvPr id="3" name="Freeform 3"/>
          <p:cNvSpPr/>
          <p:nvPr/>
        </p:nvSpPr>
        <p:spPr>
          <a:xfrm>
            <a:off x="14965130" y="6754741"/>
            <a:ext cx="2294170" cy="2503559"/>
          </a:xfrm>
          <a:custGeom>
            <a:avLst/>
            <a:gdLst/>
            <a:ahLst/>
            <a:cxnLst/>
            <a:rect l="l" t="t" r="r" b="b"/>
            <a:pathLst>
              <a:path w="2294170" h="2503559">
                <a:moveTo>
                  <a:pt x="0" y="0"/>
                </a:moveTo>
                <a:lnTo>
                  <a:pt x="2294170" y="0"/>
                </a:lnTo>
                <a:lnTo>
                  <a:pt x="2294170" y="2503559"/>
                </a:lnTo>
                <a:lnTo>
                  <a:pt x="0" y="25035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537785" y="1028700"/>
            <a:ext cx="2332197" cy="2158342"/>
          </a:xfrm>
          <a:custGeom>
            <a:avLst/>
            <a:gdLst/>
            <a:ahLst/>
            <a:cxnLst/>
            <a:rect l="l" t="t" r="r" b="b"/>
            <a:pathLst>
              <a:path w="2332197" h="2158342">
                <a:moveTo>
                  <a:pt x="2332196" y="0"/>
                </a:moveTo>
                <a:lnTo>
                  <a:pt x="0" y="0"/>
                </a:lnTo>
                <a:lnTo>
                  <a:pt x="0" y="2158342"/>
                </a:lnTo>
                <a:lnTo>
                  <a:pt x="2332196" y="2158342"/>
                </a:lnTo>
                <a:lnTo>
                  <a:pt x="2332196"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10627">
            <a:off x="4159108" y="1655827"/>
            <a:ext cx="9969784" cy="1825537"/>
          </a:xfrm>
          <a:prstGeom prst="rect">
            <a:avLst/>
          </a:prstGeom>
        </p:spPr>
        <p:txBody>
          <a:bodyPr lIns="0" tIns="0" rIns="0" bIns="0" rtlCol="0" anchor="t">
            <a:spAutoFit/>
          </a:bodyPr>
          <a:lstStyle/>
          <a:p>
            <a:pPr algn="ctr">
              <a:lnSpc>
                <a:spcPts val="14989"/>
              </a:lnSpc>
            </a:pPr>
            <a:r>
              <a:rPr lang="en-US" sz="10706">
                <a:solidFill>
                  <a:srgbClr val="FFFFFF"/>
                </a:solidFill>
                <a:latin typeface="Caveat Brush"/>
                <a:ea typeface="Caveat Brush"/>
                <a:cs typeface="Caveat Brush"/>
                <a:sym typeface="Caveat Brush"/>
              </a:rPr>
              <a:t>INTRODUCTION</a:t>
            </a:r>
          </a:p>
        </p:txBody>
      </p:sp>
      <p:sp>
        <p:nvSpPr>
          <p:cNvPr id="6" name="TextBox 6"/>
          <p:cNvSpPr txBox="1"/>
          <p:nvPr/>
        </p:nvSpPr>
        <p:spPr>
          <a:xfrm>
            <a:off x="3906556" y="4102961"/>
            <a:ext cx="10474887" cy="2132129"/>
          </a:xfrm>
          <a:prstGeom prst="rect">
            <a:avLst/>
          </a:prstGeom>
        </p:spPr>
        <p:txBody>
          <a:bodyPr lIns="0" tIns="0" rIns="0" bIns="0" rtlCol="0" anchor="t">
            <a:spAutoFit/>
          </a:bodyPr>
          <a:lstStyle/>
          <a:p>
            <a:pPr algn="ctr">
              <a:lnSpc>
                <a:spcPts val="4252"/>
              </a:lnSpc>
            </a:pPr>
            <a:r>
              <a:rPr lang="en-US" sz="3221">
                <a:solidFill>
                  <a:srgbClr val="FFFFFF"/>
                </a:solidFill>
                <a:latin typeface="Balsamiq Sans"/>
                <a:ea typeface="Balsamiq Sans"/>
                <a:cs typeface="Balsamiq Sans"/>
                <a:sym typeface="Balsamiq Sans"/>
              </a:rPr>
              <a:t>Launched in 2008,  Spotify is a leading digital music streaming service that provides users access to millions of songs, podcasts, and videos from artists all around the world.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EDA – SD Dev Pop</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SD Dev Pop</a:t>
            </a:r>
          </a:p>
        </p:txBody>
      </p:sp>
      <p:pic>
        <p:nvPicPr>
          <p:cNvPr id="8" name="Picture 7">
            <a:extLst>
              <a:ext uri="{FF2B5EF4-FFF2-40B4-BE49-F238E27FC236}">
                <a16:creationId xmlns:a16="http://schemas.microsoft.com/office/drawing/2014/main" id="{EAF64B37-A246-D967-14AD-94C9A1AA59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67200" y="2913816"/>
            <a:ext cx="12192627" cy="5493032"/>
          </a:xfrm>
          <a:prstGeom prst="rect">
            <a:avLst/>
          </a:prstGeom>
        </p:spPr>
      </p:pic>
    </p:spTree>
    <p:extLst>
      <p:ext uri="{BB962C8B-B14F-4D97-AF65-F5344CB8AC3E}">
        <p14:creationId xmlns:p14="http://schemas.microsoft.com/office/powerpoint/2010/main" val="3430024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Time Series Analysis</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Time Series Analysis</a:t>
            </a:r>
          </a:p>
        </p:txBody>
      </p:sp>
      <p:pic>
        <p:nvPicPr>
          <p:cNvPr id="10" name="Picture 9">
            <a:extLst>
              <a:ext uri="{FF2B5EF4-FFF2-40B4-BE49-F238E27FC236}">
                <a16:creationId xmlns:a16="http://schemas.microsoft.com/office/drawing/2014/main" id="{0E09F8B9-5DD5-7B5C-2407-71622047FC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57800" y="3196238"/>
            <a:ext cx="12192627" cy="5480332"/>
          </a:xfrm>
          <a:prstGeom prst="rect">
            <a:avLst/>
          </a:prstGeom>
        </p:spPr>
      </p:pic>
    </p:spTree>
    <p:extLst>
      <p:ext uri="{BB962C8B-B14F-4D97-AF65-F5344CB8AC3E}">
        <p14:creationId xmlns:p14="http://schemas.microsoft.com/office/powerpoint/2010/main" val="3956755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564200" y="7426586"/>
            <a:ext cx="2565398" cy="2696870"/>
          </a:xfrm>
          <a:custGeom>
            <a:avLst/>
            <a:gdLst/>
            <a:ahLst/>
            <a:cxnLst/>
            <a:rect l="l" t="t" r="r" b="b"/>
            <a:pathLst>
              <a:path w="2565398" h="2696870">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03479" y="394577"/>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rot="9985">
            <a:off x="-251085" y="490220"/>
            <a:ext cx="7320962" cy="962660"/>
          </a:xfrm>
          <a:prstGeom prst="rect">
            <a:avLst/>
          </a:prstGeom>
        </p:spPr>
        <p:txBody>
          <a:bodyPr lIns="0" tIns="0" rIns="0" bIns="0" rtlCol="0" anchor="t">
            <a:spAutoFit/>
          </a:bodyPr>
          <a:lstStyle/>
          <a:p>
            <a:pPr algn="ctr">
              <a:lnSpc>
                <a:spcPts val="7840"/>
              </a:lnSpc>
            </a:pPr>
            <a:r>
              <a:rPr lang="en-US" sz="5600" dirty="0">
                <a:solidFill>
                  <a:srgbClr val="FFFFFF"/>
                </a:solidFill>
                <a:latin typeface="Caveat Brush"/>
                <a:ea typeface="Caveat Brush"/>
                <a:cs typeface="Caveat Brush"/>
                <a:sym typeface="Caveat Brush"/>
              </a:rPr>
              <a:t>Dashboard</a:t>
            </a:r>
          </a:p>
        </p:txBody>
      </p:sp>
      <p:sp>
        <p:nvSpPr>
          <p:cNvPr id="6" name="Freeform 6"/>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
        <p:nvSpPr>
          <p:cNvPr id="9" name="TextBox 9"/>
          <p:cNvSpPr txBox="1"/>
          <p:nvPr/>
        </p:nvSpPr>
        <p:spPr>
          <a:xfrm>
            <a:off x="388259" y="3196238"/>
            <a:ext cx="8222342" cy="426207"/>
          </a:xfrm>
          <a:prstGeom prst="rect">
            <a:avLst/>
          </a:prstGeom>
        </p:spPr>
        <p:txBody>
          <a:bodyPr wrap="square" lIns="0" tIns="0" rIns="0" bIns="0" rtlCol="0" anchor="t">
            <a:spAutoFit/>
          </a:bodyPr>
          <a:lstStyle/>
          <a:p>
            <a:pPr marL="556773" lvl="1" indent="-278386" algn="just">
              <a:lnSpc>
                <a:spcPts val="3404"/>
              </a:lnSpc>
              <a:buFont typeface="Arial"/>
              <a:buChar char="•"/>
            </a:pPr>
            <a:r>
              <a:rPr lang="en-US" sz="2578" dirty="0">
                <a:solidFill>
                  <a:schemeClr val="bg1"/>
                </a:solidFill>
                <a:latin typeface="Balsamiq Sans"/>
                <a:ea typeface="Balsamiq Sans"/>
                <a:cs typeface="Balsamiq Sans"/>
                <a:sym typeface="Balsamiq Sans"/>
              </a:rPr>
              <a:t> Dashboard</a:t>
            </a:r>
          </a:p>
        </p:txBody>
      </p:sp>
      <p:pic>
        <p:nvPicPr>
          <p:cNvPr id="8" name="Picture 7">
            <a:extLst>
              <a:ext uri="{FF2B5EF4-FFF2-40B4-BE49-F238E27FC236}">
                <a16:creationId xmlns:a16="http://schemas.microsoft.com/office/drawing/2014/main" id="{B8CA2988-400A-BEE0-C908-6BE67577A5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52800" y="2614454"/>
            <a:ext cx="14706600" cy="6702226"/>
          </a:xfrm>
          <a:prstGeom prst="rect">
            <a:avLst/>
          </a:prstGeom>
        </p:spPr>
      </p:pic>
    </p:spTree>
    <p:extLst>
      <p:ext uri="{BB962C8B-B14F-4D97-AF65-F5344CB8AC3E}">
        <p14:creationId xmlns:p14="http://schemas.microsoft.com/office/powerpoint/2010/main" val="3666043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id="3" name="Picture 3"/>
          <p:cNvPicPr>
            <a:picLocks noChangeAspect="1"/>
          </p:cNvPicPr>
          <p:nvPr/>
        </p:nvPicPr>
        <p:blipFill>
          <a:blip r:embed="rId3"/>
          <a:srcRect/>
          <a:stretch>
            <a:fillRect/>
          </a:stretch>
        </p:blipFill>
        <p:spPr>
          <a:xfrm>
            <a:off x="13664563" y="523039"/>
            <a:ext cx="2465720" cy="3044099"/>
          </a:xfrm>
          <a:prstGeom prst="rect">
            <a:avLst/>
          </a:prstGeom>
        </p:spPr>
      </p:pic>
      <p:sp>
        <p:nvSpPr>
          <p:cNvPr id="4" name="Freeform 4"/>
          <p:cNvSpPr/>
          <p:nvPr/>
        </p:nvSpPr>
        <p:spPr>
          <a:xfrm>
            <a:off x="5761520" y="1879900"/>
            <a:ext cx="7253491" cy="2302983"/>
          </a:xfrm>
          <a:custGeom>
            <a:avLst/>
            <a:gdLst/>
            <a:ahLst/>
            <a:cxnLst/>
            <a:rect l="l" t="t" r="r" b="b"/>
            <a:pathLst>
              <a:path w="7253491" h="2302983">
                <a:moveTo>
                  <a:pt x="0" y="0"/>
                </a:moveTo>
                <a:lnTo>
                  <a:pt x="7253491" y="0"/>
                </a:lnTo>
                <a:lnTo>
                  <a:pt x="7253491" y="2302983"/>
                </a:lnTo>
                <a:lnTo>
                  <a:pt x="0" y="23029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679348" y="1855428"/>
            <a:ext cx="6929304" cy="1711709"/>
          </a:xfrm>
          <a:prstGeom prst="rect">
            <a:avLst/>
          </a:prstGeom>
        </p:spPr>
        <p:txBody>
          <a:bodyPr lIns="0" tIns="0" rIns="0" bIns="0" rtlCol="0" anchor="t">
            <a:spAutoFit/>
          </a:bodyPr>
          <a:lstStyle/>
          <a:p>
            <a:pPr marL="0" lvl="0" indent="0" algn="ctr">
              <a:lnSpc>
                <a:spcPts val="13064"/>
              </a:lnSpc>
              <a:spcBef>
                <a:spcPct val="0"/>
              </a:spcBef>
            </a:pPr>
            <a:r>
              <a:rPr lang="en-US" sz="12683" dirty="0">
                <a:solidFill>
                  <a:srgbClr val="FFFFFF"/>
                </a:solidFill>
                <a:latin typeface="Caveat Brush"/>
                <a:ea typeface="Caveat Brush"/>
                <a:cs typeface="Caveat Brush"/>
                <a:sym typeface="Caveat Brush"/>
              </a:rPr>
              <a:t>Summary</a:t>
            </a:r>
          </a:p>
        </p:txBody>
      </p:sp>
      <p:sp>
        <p:nvSpPr>
          <p:cNvPr id="6" name="TextBox 6"/>
          <p:cNvSpPr txBox="1"/>
          <p:nvPr/>
        </p:nvSpPr>
        <p:spPr>
          <a:xfrm>
            <a:off x="2590800" y="4679634"/>
            <a:ext cx="11887201" cy="4431983"/>
          </a:xfrm>
          <a:prstGeom prst="rect">
            <a:avLst/>
          </a:prstGeom>
        </p:spPr>
        <p:txBody>
          <a:bodyPr wrap="square" lIns="0" tIns="0" rIns="0" bIns="0" rtlCol="0" anchor="t">
            <a:spAutoFit/>
          </a:bodyPr>
          <a:lstStyle/>
          <a:p>
            <a:r>
              <a:rPr lang="en-US" sz="3200" b="1" dirty="0">
                <a:solidFill>
                  <a:schemeClr val="bg1"/>
                </a:solidFill>
              </a:rPr>
              <a:t>Data Cleaning and Preparation</a:t>
            </a:r>
          </a:p>
          <a:p>
            <a:pPr>
              <a:buFont typeface="Arial" panose="020B0604020202020204" pitchFamily="34" charset="0"/>
              <a:buChar char="•"/>
            </a:pPr>
            <a:r>
              <a:rPr lang="en-US" sz="3200" dirty="0">
                <a:solidFill>
                  <a:schemeClr val="bg1"/>
                </a:solidFill>
              </a:rPr>
              <a:t>Downloaded the raw Spotify data in CSV format and converted it to an Excel file.</a:t>
            </a:r>
          </a:p>
          <a:p>
            <a:pPr>
              <a:buFont typeface="Arial" panose="020B0604020202020204" pitchFamily="34" charset="0"/>
              <a:buChar char="•"/>
            </a:pPr>
            <a:r>
              <a:rPr lang="en-US" sz="3200" dirty="0">
                <a:solidFill>
                  <a:schemeClr val="bg1"/>
                </a:solidFill>
              </a:rPr>
              <a:t>Removed null, duplicate, and blank values to ensure data integrity.</a:t>
            </a:r>
          </a:p>
          <a:p>
            <a:pPr>
              <a:buFont typeface="Arial" panose="020B0604020202020204" pitchFamily="34" charset="0"/>
              <a:buChar char="•"/>
            </a:pPr>
            <a:r>
              <a:rPr lang="en-US" sz="3200" dirty="0">
                <a:solidFill>
                  <a:schemeClr val="bg1"/>
                </a:solidFill>
              </a:rPr>
              <a:t>Standardized date formats for consistency.</a:t>
            </a:r>
          </a:p>
          <a:p>
            <a:pPr>
              <a:buFont typeface="Arial" panose="020B0604020202020204" pitchFamily="34" charset="0"/>
              <a:buChar char="•"/>
            </a:pPr>
            <a:r>
              <a:rPr lang="en-US" sz="3200" dirty="0">
                <a:solidFill>
                  <a:schemeClr val="bg1"/>
                </a:solidFill>
              </a:rPr>
              <a:t>Structured the data into five sheets: </a:t>
            </a:r>
            <a:r>
              <a:rPr lang="en-US" sz="3200" b="1" dirty="0">
                <a:solidFill>
                  <a:schemeClr val="bg1"/>
                </a:solidFill>
              </a:rPr>
              <a:t>Track Sheet</a:t>
            </a:r>
            <a:r>
              <a:rPr lang="en-US" sz="3200" dirty="0">
                <a:solidFill>
                  <a:schemeClr val="bg1"/>
                </a:solidFill>
              </a:rPr>
              <a:t>, </a:t>
            </a:r>
            <a:r>
              <a:rPr lang="en-US" sz="3200" b="1" dirty="0">
                <a:solidFill>
                  <a:schemeClr val="bg1"/>
                </a:solidFill>
              </a:rPr>
              <a:t>Artist Sheet</a:t>
            </a:r>
            <a:r>
              <a:rPr lang="en-US" sz="3200" dirty="0">
                <a:solidFill>
                  <a:schemeClr val="bg1"/>
                </a:solidFill>
              </a:rPr>
              <a:t>, </a:t>
            </a:r>
            <a:r>
              <a:rPr lang="en-US" sz="3200" b="1" dirty="0">
                <a:solidFill>
                  <a:schemeClr val="bg1"/>
                </a:solidFill>
              </a:rPr>
              <a:t>Streams Sheet</a:t>
            </a:r>
            <a:r>
              <a:rPr lang="en-US" sz="3200" dirty="0">
                <a:solidFill>
                  <a:schemeClr val="bg1"/>
                </a:solidFill>
              </a:rPr>
              <a:t>, </a:t>
            </a:r>
            <a:r>
              <a:rPr lang="en-US" sz="3200" b="1" dirty="0">
                <a:solidFill>
                  <a:schemeClr val="bg1"/>
                </a:solidFill>
              </a:rPr>
              <a:t>Position Sheet</a:t>
            </a:r>
            <a:r>
              <a:rPr lang="en-US" sz="3200" dirty="0">
                <a:solidFill>
                  <a:schemeClr val="bg1"/>
                </a:solidFill>
              </a:rPr>
              <a:t>, and </a:t>
            </a:r>
            <a:r>
              <a:rPr lang="en-US" sz="3200" b="1" dirty="0">
                <a:solidFill>
                  <a:schemeClr val="bg1"/>
                </a:solidFill>
              </a:rPr>
              <a:t>Country Sheet</a:t>
            </a:r>
            <a:r>
              <a:rPr lang="en-US" sz="3200" dirty="0">
                <a:solidFill>
                  <a:schemeClr val="bg1"/>
                </a:solidFill>
              </a:rPr>
              <a:t>.</a:t>
            </a:r>
          </a:p>
          <a:p>
            <a:pPr>
              <a:buFont typeface="Arial" panose="020B0604020202020204" pitchFamily="34" charset="0"/>
              <a:buChar char="•"/>
            </a:pPr>
            <a:r>
              <a:rPr lang="en-US" sz="3200" dirty="0">
                <a:solidFill>
                  <a:schemeClr val="bg1"/>
                </a:solidFill>
              </a:rPr>
              <a:t>Uploaded the cleaned and organized master dataset into Tableau and created relationships between the sheets for comprehensive analysis.</a:t>
            </a:r>
          </a:p>
        </p:txBody>
      </p:sp>
      <p:sp>
        <p:nvSpPr>
          <p:cNvPr id="7" name="Freeform 7"/>
          <p:cNvSpPr/>
          <p:nvPr/>
        </p:nvSpPr>
        <p:spPr>
          <a:xfrm>
            <a:off x="14381444" y="6117782"/>
            <a:ext cx="2877856" cy="3140518"/>
          </a:xfrm>
          <a:custGeom>
            <a:avLst/>
            <a:gdLst/>
            <a:ahLst/>
            <a:cxnLst/>
            <a:rect l="l" t="t" r="r" b="b"/>
            <a:pathLst>
              <a:path w="2877856" h="3140518">
                <a:moveTo>
                  <a:pt x="0" y="0"/>
                </a:moveTo>
                <a:lnTo>
                  <a:pt x="2877856" y="0"/>
                </a:lnTo>
                <a:lnTo>
                  <a:pt x="2877856" y="3140518"/>
                </a:lnTo>
                <a:lnTo>
                  <a:pt x="0" y="31405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flipH="1">
            <a:off x="26985" y="190498"/>
            <a:ext cx="4261464" cy="3943791"/>
          </a:xfrm>
          <a:custGeom>
            <a:avLst/>
            <a:gdLst/>
            <a:ahLst/>
            <a:cxnLst/>
            <a:rect l="l" t="t" r="r" b="b"/>
            <a:pathLst>
              <a:path w="4261464" h="3943791">
                <a:moveTo>
                  <a:pt x="4261464" y="0"/>
                </a:moveTo>
                <a:lnTo>
                  <a:pt x="0" y="0"/>
                </a:lnTo>
                <a:lnTo>
                  <a:pt x="0" y="3943791"/>
                </a:lnTo>
                <a:lnTo>
                  <a:pt x="4261464" y="3943791"/>
                </a:lnTo>
                <a:lnTo>
                  <a:pt x="426146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6">
            <a:extLst>
              <a:ext uri="{FF2B5EF4-FFF2-40B4-BE49-F238E27FC236}">
                <a16:creationId xmlns:a16="http://schemas.microsoft.com/office/drawing/2014/main" id="{65FD5B54-E04B-93DC-344B-1F9E8EC2949E}"/>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10"/>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id="3" name="Picture 3"/>
          <p:cNvPicPr>
            <a:picLocks noChangeAspect="1"/>
          </p:cNvPicPr>
          <p:nvPr/>
        </p:nvPicPr>
        <p:blipFill>
          <a:blip r:embed="rId3"/>
          <a:srcRect/>
          <a:stretch>
            <a:fillRect/>
          </a:stretch>
        </p:blipFill>
        <p:spPr>
          <a:xfrm>
            <a:off x="13664563" y="523039"/>
            <a:ext cx="2465720" cy="3044099"/>
          </a:xfrm>
          <a:prstGeom prst="rect">
            <a:avLst/>
          </a:prstGeom>
        </p:spPr>
      </p:pic>
      <p:sp>
        <p:nvSpPr>
          <p:cNvPr id="4" name="Freeform 4"/>
          <p:cNvSpPr/>
          <p:nvPr/>
        </p:nvSpPr>
        <p:spPr>
          <a:xfrm>
            <a:off x="5761520" y="1879900"/>
            <a:ext cx="7253491" cy="2302983"/>
          </a:xfrm>
          <a:custGeom>
            <a:avLst/>
            <a:gdLst/>
            <a:ahLst/>
            <a:cxnLst/>
            <a:rect l="l" t="t" r="r" b="b"/>
            <a:pathLst>
              <a:path w="7253491" h="2302983">
                <a:moveTo>
                  <a:pt x="0" y="0"/>
                </a:moveTo>
                <a:lnTo>
                  <a:pt x="7253491" y="0"/>
                </a:lnTo>
                <a:lnTo>
                  <a:pt x="7253491" y="2302983"/>
                </a:lnTo>
                <a:lnTo>
                  <a:pt x="0" y="23029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679348" y="1855428"/>
            <a:ext cx="6929304" cy="1711709"/>
          </a:xfrm>
          <a:prstGeom prst="rect">
            <a:avLst/>
          </a:prstGeom>
        </p:spPr>
        <p:txBody>
          <a:bodyPr lIns="0" tIns="0" rIns="0" bIns="0" rtlCol="0" anchor="t">
            <a:spAutoFit/>
          </a:bodyPr>
          <a:lstStyle/>
          <a:p>
            <a:pPr marL="0" lvl="0" indent="0" algn="ctr">
              <a:lnSpc>
                <a:spcPts val="13064"/>
              </a:lnSpc>
              <a:spcBef>
                <a:spcPct val="0"/>
              </a:spcBef>
            </a:pPr>
            <a:r>
              <a:rPr lang="en-US" sz="12683" dirty="0">
                <a:solidFill>
                  <a:srgbClr val="FFFFFF"/>
                </a:solidFill>
                <a:latin typeface="Caveat Brush"/>
                <a:ea typeface="Caveat Brush"/>
                <a:cs typeface="Caveat Brush"/>
                <a:sym typeface="Caveat Brush"/>
              </a:rPr>
              <a:t>Summary</a:t>
            </a:r>
          </a:p>
        </p:txBody>
      </p:sp>
      <p:sp>
        <p:nvSpPr>
          <p:cNvPr id="6" name="TextBox 6"/>
          <p:cNvSpPr txBox="1"/>
          <p:nvPr/>
        </p:nvSpPr>
        <p:spPr>
          <a:xfrm>
            <a:off x="2590800" y="4679634"/>
            <a:ext cx="11887201" cy="4431983"/>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3600" dirty="0">
                <a:solidFill>
                  <a:schemeClr val="bg1"/>
                </a:solidFill>
              </a:rPr>
              <a:t>The objective of this project is to utilize Tableau's data visualization capabilities to analyze and present insights from Spotify data. By transforming raw data into interactive visualizations, this project aims to enable users to gain insights, make data-driven decisions, and explore their music preferences in a visually engaging manner. As an analyst, recommendations will be provided to suggest advertisements to stay competitive in the music industry.</a:t>
            </a:r>
          </a:p>
        </p:txBody>
      </p:sp>
      <p:sp>
        <p:nvSpPr>
          <p:cNvPr id="7" name="Freeform 7"/>
          <p:cNvSpPr/>
          <p:nvPr/>
        </p:nvSpPr>
        <p:spPr>
          <a:xfrm>
            <a:off x="14381444" y="6117782"/>
            <a:ext cx="2877856" cy="3140518"/>
          </a:xfrm>
          <a:custGeom>
            <a:avLst/>
            <a:gdLst/>
            <a:ahLst/>
            <a:cxnLst/>
            <a:rect l="l" t="t" r="r" b="b"/>
            <a:pathLst>
              <a:path w="2877856" h="3140518">
                <a:moveTo>
                  <a:pt x="0" y="0"/>
                </a:moveTo>
                <a:lnTo>
                  <a:pt x="2877856" y="0"/>
                </a:lnTo>
                <a:lnTo>
                  <a:pt x="2877856" y="3140518"/>
                </a:lnTo>
                <a:lnTo>
                  <a:pt x="0" y="31405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flipH="1">
            <a:off x="26985" y="190498"/>
            <a:ext cx="4261464" cy="3943791"/>
          </a:xfrm>
          <a:custGeom>
            <a:avLst/>
            <a:gdLst/>
            <a:ahLst/>
            <a:cxnLst/>
            <a:rect l="l" t="t" r="r" b="b"/>
            <a:pathLst>
              <a:path w="4261464" h="3943791">
                <a:moveTo>
                  <a:pt x="4261464" y="0"/>
                </a:moveTo>
                <a:lnTo>
                  <a:pt x="0" y="0"/>
                </a:lnTo>
                <a:lnTo>
                  <a:pt x="0" y="3943791"/>
                </a:lnTo>
                <a:lnTo>
                  <a:pt x="4261464" y="3943791"/>
                </a:lnTo>
                <a:lnTo>
                  <a:pt x="426146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6">
            <a:extLst>
              <a:ext uri="{FF2B5EF4-FFF2-40B4-BE49-F238E27FC236}">
                <a16:creationId xmlns:a16="http://schemas.microsoft.com/office/drawing/2014/main" id="{EA69D32E-4506-32AA-5B41-E789B65777C8}"/>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10"/>
            <a:stretch>
              <a:fillRect/>
            </a:stretch>
          </a:blipFill>
        </p:spPr>
      </p:sp>
    </p:spTree>
    <p:extLst>
      <p:ext uri="{BB962C8B-B14F-4D97-AF65-F5344CB8AC3E}">
        <p14:creationId xmlns:p14="http://schemas.microsoft.com/office/powerpoint/2010/main" val="3461365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TextBox 3"/>
          <p:cNvSpPr txBox="1"/>
          <p:nvPr/>
        </p:nvSpPr>
        <p:spPr>
          <a:xfrm>
            <a:off x="2066243" y="3797326"/>
            <a:ext cx="5996448" cy="828675"/>
          </a:xfrm>
          <a:prstGeom prst="rect">
            <a:avLst/>
          </a:prstGeom>
        </p:spPr>
        <p:txBody>
          <a:bodyPr lIns="0" tIns="0" rIns="0" bIns="0" rtlCol="0" anchor="t">
            <a:spAutoFit/>
          </a:bodyPr>
          <a:lstStyle/>
          <a:p>
            <a:pPr marL="0" lvl="0" indent="0" algn="ctr">
              <a:lnSpc>
                <a:spcPts val="6599"/>
              </a:lnSpc>
              <a:spcBef>
                <a:spcPct val="0"/>
              </a:spcBef>
            </a:pPr>
            <a:r>
              <a:rPr lang="en-US" sz="5499" dirty="0">
                <a:solidFill>
                  <a:srgbClr val="FFFFF4"/>
                </a:solidFill>
                <a:latin typeface="Caveat Brush"/>
                <a:ea typeface="Caveat Brush"/>
                <a:cs typeface="Caveat Brush"/>
                <a:sym typeface="Caveat Brush"/>
              </a:rPr>
              <a:t>Top Tracks </a:t>
            </a:r>
          </a:p>
        </p:txBody>
      </p:sp>
      <p:sp>
        <p:nvSpPr>
          <p:cNvPr id="4" name="TextBox 4"/>
          <p:cNvSpPr txBox="1"/>
          <p:nvPr/>
        </p:nvSpPr>
        <p:spPr>
          <a:xfrm>
            <a:off x="10504034" y="3806421"/>
            <a:ext cx="5996448" cy="847725"/>
          </a:xfrm>
          <a:prstGeom prst="rect">
            <a:avLst/>
          </a:prstGeom>
        </p:spPr>
        <p:txBody>
          <a:bodyPr lIns="0" tIns="0" rIns="0" bIns="0" rtlCol="0" anchor="t">
            <a:spAutoFit/>
          </a:bodyPr>
          <a:lstStyle/>
          <a:p>
            <a:pPr marL="0" lvl="0" indent="0" algn="ctr">
              <a:lnSpc>
                <a:spcPts val="6600"/>
              </a:lnSpc>
              <a:spcBef>
                <a:spcPct val="0"/>
              </a:spcBef>
            </a:pPr>
            <a:r>
              <a:rPr lang="en-US" sz="5500" dirty="0">
                <a:solidFill>
                  <a:srgbClr val="FFFFF4"/>
                </a:solidFill>
                <a:latin typeface="Caveat Brush"/>
                <a:ea typeface="Caveat Brush"/>
                <a:cs typeface="Caveat Brush"/>
                <a:sym typeface="Caveat Brush"/>
              </a:rPr>
              <a:t>Streams Forecast</a:t>
            </a:r>
          </a:p>
        </p:txBody>
      </p:sp>
      <p:sp>
        <p:nvSpPr>
          <p:cNvPr id="5" name="TextBox 5"/>
          <p:cNvSpPr txBox="1"/>
          <p:nvPr/>
        </p:nvSpPr>
        <p:spPr>
          <a:xfrm>
            <a:off x="1945490" y="6912503"/>
            <a:ext cx="7198509" cy="836255"/>
          </a:xfrm>
          <a:prstGeom prst="rect">
            <a:avLst/>
          </a:prstGeom>
        </p:spPr>
        <p:txBody>
          <a:bodyPr wrap="square" lIns="0" tIns="0" rIns="0" bIns="0" rtlCol="0" anchor="t">
            <a:spAutoFit/>
          </a:bodyPr>
          <a:lstStyle/>
          <a:p>
            <a:pPr marL="0" lvl="0" indent="0" algn="ctr">
              <a:lnSpc>
                <a:spcPts val="6599"/>
              </a:lnSpc>
              <a:spcBef>
                <a:spcPct val="0"/>
              </a:spcBef>
            </a:pPr>
            <a:r>
              <a:rPr lang="en-US" sz="5499" dirty="0">
                <a:solidFill>
                  <a:srgbClr val="FFFFF4"/>
                </a:solidFill>
                <a:latin typeface="Caveat Brush"/>
                <a:ea typeface="Caveat Brush"/>
                <a:cs typeface="Caveat Brush"/>
                <a:sym typeface="Caveat Brush"/>
              </a:rPr>
              <a:t>Streams Trends</a:t>
            </a:r>
          </a:p>
        </p:txBody>
      </p:sp>
      <p:sp>
        <p:nvSpPr>
          <p:cNvPr id="6" name="TextBox 6"/>
          <p:cNvSpPr txBox="1"/>
          <p:nvPr/>
        </p:nvSpPr>
        <p:spPr>
          <a:xfrm>
            <a:off x="10383282" y="6902978"/>
            <a:ext cx="5996448" cy="847725"/>
          </a:xfrm>
          <a:prstGeom prst="rect">
            <a:avLst/>
          </a:prstGeom>
        </p:spPr>
        <p:txBody>
          <a:bodyPr lIns="0" tIns="0" rIns="0" bIns="0" rtlCol="0" anchor="t">
            <a:spAutoFit/>
          </a:bodyPr>
          <a:lstStyle/>
          <a:p>
            <a:pPr marL="0" lvl="0" indent="0" algn="ctr">
              <a:lnSpc>
                <a:spcPts val="6600"/>
              </a:lnSpc>
              <a:spcBef>
                <a:spcPct val="0"/>
              </a:spcBef>
            </a:pPr>
            <a:r>
              <a:rPr lang="en-US" sz="5500" dirty="0">
                <a:solidFill>
                  <a:srgbClr val="FFFFF4"/>
                </a:solidFill>
                <a:latin typeface="Caveat Brush"/>
                <a:ea typeface="Caveat Brush"/>
                <a:cs typeface="Caveat Brush"/>
                <a:sym typeface="Caveat Brush"/>
              </a:rPr>
              <a:t>Popular Artists</a:t>
            </a:r>
          </a:p>
        </p:txBody>
      </p:sp>
      <p:sp>
        <p:nvSpPr>
          <p:cNvPr id="7" name="Freeform 7"/>
          <p:cNvSpPr/>
          <p:nvPr/>
        </p:nvSpPr>
        <p:spPr>
          <a:xfrm rot="369873">
            <a:off x="3033281" y="4534483"/>
            <a:ext cx="3825747" cy="542561"/>
          </a:xfrm>
          <a:custGeom>
            <a:avLst/>
            <a:gdLst/>
            <a:ahLst/>
            <a:cxnLst/>
            <a:rect l="l" t="t" r="r" b="b"/>
            <a:pathLst>
              <a:path w="3825747" h="542561">
                <a:moveTo>
                  <a:pt x="0" y="0"/>
                </a:moveTo>
                <a:lnTo>
                  <a:pt x="3825747" y="0"/>
                </a:lnTo>
                <a:lnTo>
                  <a:pt x="3825747" y="542560"/>
                </a:lnTo>
                <a:lnTo>
                  <a:pt x="0" y="5425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9538181" y="4948114"/>
            <a:ext cx="7195780" cy="1270284"/>
          </a:xfrm>
          <a:prstGeom prst="rect">
            <a:avLst/>
          </a:prstGeom>
        </p:spPr>
        <p:txBody>
          <a:bodyPr lIns="0" tIns="0" rIns="0" bIns="0" rtlCol="0" anchor="t">
            <a:spAutoFit/>
          </a:bodyPr>
          <a:lstStyle/>
          <a:p>
            <a:pPr algn="ctr">
              <a:lnSpc>
                <a:spcPts val="2476"/>
              </a:lnSpc>
            </a:pPr>
            <a:r>
              <a:rPr lang="en-US" sz="1768" dirty="0">
                <a:solidFill>
                  <a:srgbClr val="FFFFF4"/>
                </a:solidFill>
                <a:latin typeface="Balsamiq Sans Bold"/>
                <a:ea typeface="Balsamiq Sans Bold"/>
                <a:cs typeface="Balsamiq Sans Bold"/>
                <a:sym typeface="Balsamiq Sans Bold"/>
              </a:rPr>
              <a:t>Line Chart: Forecasted streams based on historical data.</a:t>
            </a:r>
          </a:p>
          <a:p>
            <a:pPr algn="ctr">
              <a:lnSpc>
                <a:spcPts val="2476"/>
              </a:lnSpc>
            </a:pPr>
            <a:r>
              <a:rPr lang="en-US" sz="1768" dirty="0">
                <a:solidFill>
                  <a:srgbClr val="FFFFF4"/>
                </a:solidFill>
                <a:latin typeface="Balsamiq Sans Bold"/>
                <a:ea typeface="Balsamiq Sans Bold"/>
                <a:cs typeface="Balsamiq Sans Bold"/>
                <a:sym typeface="Balsamiq Sans Bold"/>
              </a:rPr>
              <a:t>Precision Gauge: Indicates the accuracy of the forecast model.</a:t>
            </a:r>
          </a:p>
          <a:p>
            <a:pPr algn="ctr">
              <a:lnSpc>
                <a:spcPts val="2476"/>
              </a:lnSpc>
            </a:pPr>
            <a:r>
              <a:rPr lang="en-US" sz="1768" dirty="0">
                <a:solidFill>
                  <a:srgbClr val="FFFFF4"/>
                </a:solidFill>
                <a:latin typeface="Balsamiq Sans Bold"/>
                <a:ea typeface="Balsamiq Sans Bold"/>
                <a:cs typeface="Balsamiq Sans Bold"/>
                <a:sym typeface="Balsamiq Sans Bold"/>
              </a:rPr>
              <a:t>Insights: Provides predictions for future trends, aiding in strategic planning and resource allocation.</a:t>
            </a:r>
          </a:p>
        </p:txBody>
      </p:sp>
      <p:sp>
        <p:nvSpPr>
          <p:cNvPr id="9" name="TextBox 9"/>
          <p:cNvSpPr txBox="1"/>
          <p:nvPr/>
        </p:nvSpPr>
        <p:spPr>
          <a:xfrm>
            <a:off x="1397032" y="7945094"/>
            <a:ext cx="7090112" cy="1270284"/>
          </a:xfrm>
          <a:prstGeom prst="rect">
            <a:avLst/>
          </a:prstGeom>
        </p:spPr>
        <p:txBody>
          <a:bodyPr lIns="0" tIns="0" rIns="0" bIns="0" rtlCol="0" anchor="t">
            <a:spAutoFit/>
          </a:bodyPr>
          <a:lstStyle/>
          <a:p>
            <a:pPr algn="ctr">
              <a:lnSpc>
                <a:spcPts val="2476"/>
              </a:lnSpc>
            </a:pPr>
            <a:r>
              <a:rPr lang="en-US" sz="1768" dirty="0">
                <a:solidFill>
                  <a:srgbClr val="FFFFF4"/>
                </a:solidFill>
                <a:latin typeface="Balsamiq Sans Bold"/>
                <a:ea typeface="Balsamiq Sans Bold"/>
                <a:cs typeface="Balsamiq Sans Bold"/>
                <a:sym typeface="Balsamiq Sans Bold"/>
              </a:rPr>
              <a:t>Line Chart: Shows the trend of song streams over time.</a:t>
            </a:r>
          </a:p>
          <a:p>
            <a:pPr algn="ctr">
              <a:lnSpc>
                <a:spcPts val="2476"/>
              </a:lnSpc>
            </a:pPr>
            <a:r>
              <a:rPr lang="en-US" sz="1768" dirty="0">
                <a:solidFill>
                  <a:srgbClr val="FFFFF4"/>
                </a:solidFill>
                <a:latin typeface="Balsamiq Sans Bold"/>
                <a:ea typeface="Balsamiq Sans Bold"/>
                <a:cs typeface="Balsamiq Sans Bold"/>
                <a:sym typeface="Balsamiq Sans Bold"/>
              </a:rPr>
              <a:t>Colors: Different colors represent different tracks, artists, or genres.</a:t>
            </a:r>
          </a:p>
          <a:p>
            <a:pPr algn="ctr">
              <a:lnSpc>
                <a:spcPts val="2476"/>
              </a:lnSpc>
            </a:pPr>
            <a:r>
              <a:rPr lang="en-US" sz="1768" dirty="0">
                <a:solidFill>
                  <a:srgbClr val="FFFFF4"/>
                </a:solidFill>
                <a:latin typeface="Balsamiq Sans Bold"/>
                <a:ea typeface="Balsamiq Sans Bold"/>
                <a:cs typeface="Balsamiq Sans Bold"/>
                <a:sym typeface="Balsamiq Sans Bold"/>
              </a:rPr>
              <a:t>Insights: Highlights seasonal peaks, long-term growth or decline, and helps in understanding listener behavior over time.</a:t>
            </a:r>
          </a:p>
        </p:txBody>
      </p:sp>
      <p:sp>
        <p:nvSpPr>
          <p:cNvPr id="10" name="TextBox 10"/>
          <p:cNvSpPr txBox="1"/>
          <p:nvPr/>
        </p:nvSpPr>
        <p:spPr>
          <a:xfrm>
            <a:off x="9474310" y="7945094"/>
            <a:ext cx="8204090" cy="1590885"/>
          </a:xfrm>
          <a:prstGeom prst="rect">
            <a:avLst/>
          </a:prstGeom>
        </p:spPr>
        <p:txBody>
          <a:bodyPr wrap="square" lIns="0" tIns="0" rIns="0" bIns="0" rtlCol="0" anchor="t">
            <a:spAutoFit/>
          </a:bodyPr>
          <a:lstStyle/>
          <a:p>
            <a:pPr algn="ctr">
              <a:lnSpc>
                <a:spcPts val="2476"/>
              </a:lnSpc>
            </a:pPr>
            <a:r>
              <a:rPr lang="en-US" sz="1768" dirty="0">
                <a:solidFill>
                  <a:srgbClr val="FFFFF4"/>
                </a:solidFill>
                <a:latin typeface="Balsamiq Sans Bold"/>
                <a:ea typeface="Balsamiq Sans Bold"/>
                <a:cs typeface="Balsamiq Sans Bold"/>
                <a:sym typeface="Balsamiq Sans Bold"/>
              </a:rPr>
              <a:t>Bar Chart: Displays the top artists by popularity metrics such as total streams or popularity score.</a:t>
            </a:r>
          </a:p>
          <a:p>
            <a:pPr algn="ctr">
              <a:lnSpc>
                <a:spcPts val="2476"/>
              </a:lnSpc>
            </a:pPr>
            <a:r>
              <a:rPr lang="en-US" sz="1768" dirty="0">
                <a:solidFill>
                  <a:srgbClr val="FFFFF4"/>
                </a:solidFill>
                <a:latin typeface="Balsamiq Sans Bold"/>
                <a:ea typeface="Balsamiq Sans Bold"/>
                <a:cs typeface="Balsamiq Sans Bold"/>
                <a:sym typeface="Balsamiq Sans Bold"/>
              </a:rPr>
              <a:t>Filters: Year, country, and genre filters for dynamic exploration.</a:t>
            </a:r>
          </a:p>
          <a:p>
            <a:pPr algn="ctr">
              <a:lnSpc>
                <a:spcPts val="2476"/>
              </a:lnSpc>
            </a:pPr>
            <a:r>
              <a:rPr lang="en-US" sz="1768" dirty="0">
                <a:solidFill>
                  <a:srgbClr val="FFFFF4"/>
                </a:solidFill>
                <a:latin typeface="Balsamiq Sans Bold"/>
                <a:ea typeface="Balsamiq Sans Bold"/>
                <a:cs typeface="Balsamiq Sans Bold"/>
                <a:sym typeface="Balsamiq Sans Bold"/>
              </a:rPr>
              <a:t>Insights: Recognizes top performers and market trends, aiding in strategic marketing and promotional efforts.</a:t>
            </a:r>
          </a:p>
        </p:txBody>
      </p:sp>
      <p:sp>
        <p:nvSpPr>
          <p:cNvPr id="11" name="Freeform 11"/>
          <p:cNvSpPr/>
          <p:nvPr/>
        </p:nvSpPr>
        <p:spPr>
          <a:xfrm rot="369873">
            <a:off x="3151593" y="7550908"/>
            <a:ext cx="3825747" cy="542561"/>
          </a:xfrm>
          <a:custGeom>
            <a:avLst/>
            <a:gdLst/>
            <a:ahLst/>
            <a:cxnLst/>
            <a:rect l="l" t="t" r="r" b="b"/>
            <a:pathLst>
              <a:path w="3825747" h="542561">
                <a:moveTo>
                  <a:pt x="0" y="0"/>
                </a:moveTo>
                <a:lnTo>
                  <a:pt x="3825747" y="0"/>
                </a:lnTo>
                <a:lnTo>
                  <a:pt x="3825747" y="542560"/>
                </a:lnTo>
                <a:lnTo>
                  <a:pt x="0" y="5425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369873">
            <a:off x="11468632" y="4508512"/>
            <a:ext cx="3825747" cy="542561"/>
          </a:xfrm>
          <a:custGeom>
            <a:avLst/>
            <a:gdLst/>
            <a:ahLst/>
            <a:cxnLst/>
            <a:rect l="l" t="t" r="r" b="b"/>
            <a:pathLst>
              <a:path w="3825747" h="542561">
                <a:moveTo>
                  <a:pt x="0" y="0"/>
                </a:moveTo>
                <a:lnTo>
                  <a:pt x="3825747" y="0"/>
                </a:lnTo>
                <a:lnTo>
                  <a:pt x="3825747" y="542561"/>
                </a:lnTo>
                <a:lnTo>
                  <a:pt x="0" y="5425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rot="369873">
            <a:off x="11589384" y="7539140"/>
            <a:ext cx="3825747" cy="542561"/>
          </a:xfrm>
          <a:custGeom>
            <a:avLst/>
            <a:gdLst/>
            <a:ahLst/>
            <a:cxnLst/>
            <a:rect l="l" t="t" r="r" b="b"/>
            <a:pathLst>
              <a:path w="3825747" h="542561">
                <a:moveTo>
                  <a:pt x="0" y="0"/>
                </a:moveTo>
                <a:lnTo>
                  <a:pt x="3825747" y="0"/>
                </a:lnTo>
                <a:lnTo>
                  <a:pt x="3825747" y="542560"/>
                </a:lnTo>
                <a:lnTo>
                  <a:pt x="0" y="5425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4" name="Picture 14"/>
          <p:cNvPicPr>
            <a:picLocks noChangeAspect="1"/>
          </p:cNvPicPr>
          <p:nvPr/>
        </p:nvPicPr>
        <p:blipFill>
          <a:blip r:embed="rId5"/>
          <a:srcRect/>
          <a:stretch>
            <a:fillRect/>
          </a:stretch>
        </p:blipFill>
        <p:spPr>
          <a:xfrm rot="-1213991">
            <a:off x="679378" y="492409"/>
            <a:ext cx="2115242" cy="2337284"/>
          </a:xfrm>
          <a:prstGeom prst="rect">
            <a:avLst/>
          </a:prstGeom>
        </p:spPr>
      </p:pic>
      <p:sp>
        <p:nvSpPr>
          <p:cNvPr id="15" name="Freeform 15"/>
          <p:cNvSpPr/>
          <p:nvPr/>
        </p:nvSpPr>
        <p:spPr>
          <a:xfrm>
            <a:off x="5941057" y="1525333"/>
            <a:ext cx="6405885" cy="2033869"/>
          </a:xfrm>
          <a:custGeom>
            <a:avLst/>
            <a:gdLst/>
            <a:ahLst/>
            <a:cxnLst/>
            <a:rect l="l" t="t" r="r" b="b"/>
            <a:pathLst>
              <a:path w="6405885" h="2033869">
                <a:moveTo>
                  <a:pt x="0" y="0"/>
                </a:moveTo>
                <a:lnTo>
                  <a:pt x="6405886" y="0"/>
                </a:lnTo>
                <a:lnTo>
                  <a:pt x="6405886" y="2033868"/>
                </a:lnTo>
                <a:lnTo>
                  <a:pt x="0" y="20338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5647421" y="1328338"/>
            <a:ext cx="6993156" cy="1511376"/>
          </a:xfrm>
          <a:prstGeom prst="rect">
            <a:avLst/>
          </a:prstGeom>
        </p:spPr>
        <p:txBody>
          <a:bodyPr lIns="0" tIns="0" rIns="0" bIns="0" rtlCol="0" anchor="t">
            <a:spAutoFit/>
          </a:bodyPr>
          <a:lstStyle/>
          <a:p>
            <a:pPr marL="0" lvl="0" indent="0" algn="ctr">
              <a:lnSpc>
                <a:spcPts val="13184"/>
              </a:lnSpc>
              <a:spcBef>
                <a:spcPct val="0"/>
              </a:spcBef>
            </a:pPr>
            <a:r>
              <a:rPr lang="en-US" sz="6600" dirty="0">
                <a:solidFill>
                  <a:srgbClr val="FFFFFF"/>
                </a:solidFill>
                <a:latin typeface="Caveat Brush"/>
                <a:ea typeface="Caveat Brush"/>
                <a:cs typeface="Caveat Brush"/>
                <a:sym typeface="Caveat Brush"/>
              </a:rPr>
              <a:t>Key Visualizations</a:t>
            </a:r>
            <a:endParaRPr lang="en-US" sz="6600" u="none" strike="noStrike" dirty="0">
              <a:solidFill>
                <a:srgbClr val="FFFFFF"/>
              </a:solidFill>
              <a:latin typeface="Caveat Brush"/>
              <a:ea typeface="Caveat Brush"/>
              <a:cs typeface="Caveat Brush"/>
              <a:sym typeface="Caveat Brush"/>
            </a:endParaRPr>
          </a:p>
        </p:txBody>
      </p:sp>
      <p:sp>
        <p:nvSpPr>
          <p:cNvPr id="17" name="TextBox 17"/>
          <p:cNvSpPr txBox="1"/>
          <p:nvPr/>
        </p:nvSpPr>
        <p:spPr>
          <a:xfrm>
            <a:off x="1397032" y="4948114"/>
            <a:ext cx="7442168" cy="949684"/>
          </a:xfrm>
          <a:prstGeom prst="rect">
            <a:avLst/>
          </a:prstGeom>
        </p:spPr>
        <p:txBody>
          <a:bodyPr wrap="square" lIns="0" tIns="0" rIns="0" bIns="0" rtlCol="0" anchor="t">
            <a:spAutoFit/>
          </a:bodyPr>
          <a:lstStyle/>
          <a:p>
            <a:pPr algn="ctr">
              <a:lnSpc>
                <a:spcPts val="2476"/>
              </a:lnSpc>
            </a:pPr>
            <a:r>
              <a:rPr lang="en-US" sz="1768" dirty="0">
                <a:solidFill>
                  <a:srgbClr val="FFFFF4"/>
                </a:solidFill>
                <a:latin typeface="Balsamiq Sans Bold"/>
                <a:ea typeface="Balsamiq Sans Bold"/>
                <a:cs typeface="Balsamiq Sans Bold"/>
                <a:sym typeface="Balsamiq Sans Bold"/>
              </a:rPr>
              <a:t>Bar Chart: Displays the top 10 tracks by their total streams.</a:t>
            </a:r>
          </a:p>
          <a:p>
            <a:pPr algn="ctr">
              <a:lnSpc>
                <a:spcPts val="2476"/>
              </a:lnSpc>
            </a:pPr>
            <a:r>
              <a:rPr lang="en-US" sz="1768" dirty="0">
                <a:solidFill>
                  <a:srgbClr val="FFFFF4"/>
                </a:solidFill>
                <a:latin typeface="Balsamiq Sans Bold"/>
                <a:ea typeface="Balsamiq Sans Bold"/>
                <a:cs typeface="Balsamiq Sans Bold"/>
                <a:sym typeface="Balsamiq Sans Bold"/>
              </a:rPr>
              <a:t>Filters: Year, artist, and country filters added for interactive exploration.</a:t>
            </a:r>
          </a:p>
          <a:p>
            <a:pPr algn="ctr">
              <a:lnSpc>
                <a:spcPts val="2476"/>
              </a:lnSpc>
            </a:pPr>
            <a:r>
              <a:rPr lang="en-US" sz="1768" dirty="0">
                <a:solidFill>
                  <a:srgbClr val="FFFFF4"/>
                </a:solidFill>
                <a:latin typeface="Balsamiq Sans Bold"/>
                <a:ea typeface="Balsamiq Sans Bold"/>
                <a:cs typeface="Balsamiq Sans Bold"/>
                <a:sym typeface="Balsamiq Sans Bold"/>
              </a:rPr>
              <a:t>Insights: Identifies the most popular tracks and trending artists.</a:t>
            </a:r>
          </a:p>
        </p:txBody>
      </p:sp>
      <p:sp>
        <p:nvSpPr>
          <p:cNvPr id="20" name="Freeform 6">
            <a:extLst>
              <a:ext uri="{FF2B5EF4-FFF2-40B4-BE49-F238E27FC236}">
                <a16:creationId xmlns:a16="http://schemas.microsoft.com/office/drawing/2014/main" id="{AE0AE526-89CD-32A5-40FC-356F197935F7}"/>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8"/>
            <a:stretch>
              <a:fillRect/>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id="3" name="Picture 3"/>
          <p:cNvPicPr>
            <a:picLocks noChangeAspect="1"/>
          </p:cNvPicPr>
          <p:nvPr/>
        </p:nvPicPr>
        <p:blipFill>
          <a:blip r:embed="rId3"/>
          <a:srcRect/>
          <a:stretch>
            <a:fillRect/>
          </a:stretch>
        </p:blipFill>
        <p:spPr>
          <a:xfrm>
            <a:off x="13664563" y="523039"/>
            <a:ext cx="2465720" cy="3044099"/>
          </a:xfrm>
          <a:prstGeom prst="rect">
            <a:avLst/>
          </a:prstGeom>
        </p:spPr>
      </p:pic>
      <p:sp>
        <p:nvSpPr>
          <p:cNvPr id="4" name="Freeform 4"/>
          <p:cNvSpPr/>
          <p:nvPr/>
        </p:nvSpPr>
        <p:spPr>
          <a:xfrm>
            <a:off x="5761520" y="1879900"/>
            <a:ext cx="7253491" cy="2302983"/>
          </a:xfrm>
          <a:custGeom>
            <a:avLst/>
            <a:gdLst/>
            <a:ahLst/>
            <a:cxnLst/>
            <a:rect l="l" t="t" r="r" b="b"/>
            <a:pathLst>
              <a:path w="7253491" h="2302983">
                <a:moveTo>
                  <a:pt x="0" y="0"/>
                </a:moveTo>
                <a:lnTo>
                  <a:pt x="7253491" y="0"/>
                </a:lnTo>
                <a:lnTo>
                  <a:pt x="7253491" y="2302983"/>
                </a:lnTo>
                <a:lnTo>
                  <a:pt x="0" y="23029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679348" y="1855428"/>
            <a:ext cx="6929304" cy="1501758"/>
          </a:xfrm>
          <a:prstGeom prst="rect">
            <a:avLst/>
          </a:prstGeom>
        </p:spPr>
        <p:txBody>
          <a:bodyPr lIns="0" tIns="0" rIns="0" bIns="0" rtlCol="0" anchor="t">
            <a:spAutoFit/>
          </a:bodyPr>
          <a:lstStyle/>
          <a:p>
            <a:pPr marL="0" lvl="0" indent="0" algn="ctr">
              <a:lnSpc>
                <a:spcPts val="13064"/>
              </a:lnSpc>
              <a:spcBef>
                <a:spcPct val="0"/>
              </a:spcBef>
            </a:pPr>
            <a:r>
              <a:rPr lang="en-US" sz="6600" dirty="0">
                <a:solidFill>
                  <a:srgbClr val="FFFFFF"/>
                </a:solidFill>
                <a:latin typeface="Caveat Brush"/>
                <a:ea typeface="Caveat Brush"/>
                <a:cs typeface="Caveat Brush"/>
                <a:sym typeface="Caveat Brush"/>
              </a:rPr>
              <a:t>Key Matrix Visuals</a:t>
            </a:r>
          </a:p>
        </p:txBody>
      </p:sp>
      <p:sp>
        <p:nvSpPr>
          <p:cNvPr id="6" name="TextBox 6"/>
          <p:cNvSpPr txBox="1"/>
          <p:nvPr/>
        </p:nvSpPr>
        <p:spPr>
          <a:xfrm>
            <a:off x="1958765" y="4469342"/>
            <a:ext cx="14859000" cy="5539978"/>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dirty="0">
                <a:solidFill>
                  <a:schemeClr val="bg1"/>
                </a:solidFill>
              </a:rPr>
              <a:t> Top 10 Songs</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dirty="0">
                <a:solidFill>
                  <a:schemeClr val="bg1"/>
                </a:solidFill>
              </a:rPr>
              <a:t>Visualization: Bar Chart</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dirty="0">
                <a:solidFill>
                  <a:schemeClr val="bg1"/>
                </a:solidFill>
              </a:rPr>
              <a:t>Description:</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dirty="0">
                <a:solidFill>
                  <a:schemeClr val="bg1"/>
                </a:solidFill>
              </a:rPr>
              <a:t>The bar chart displays the top 10 songs based on their total streams.</a:t>
            </a:r>
          </a:p>
          <a:p>
            <a:pPr marL="457200" indent="-457200">
              <a:buFont typeface="Arial" panose="020B0604020202020204" pitchFamily="34" charset="0"/>
              <a:buChar char="•"/>
            </a:pPr>
            <a:r>
              <a:rPr lang="en-US" dirty="0">
                <a:solidFill>
                  <a:schemeClr val="bg1"/>
                </a:solidFill>
              </a:rPr>
              <a:t>Each bar represents a song, with the length corresponding to the number of streams.</a:t>
            </a:r>
          </a:p>
          <a:p>
            <a:pPr marL="457200" indent="-457200">
              <a:buFont typeface="Arial" panose="020B0604020202020204" pitchFamily="34" charset="0"/>
              <a:buChar char="•"/>
            </a:pPr>
            <a:r>
              <a:rPr lang="en-US" dirty="0">
                <a:solidFill>
                  <a:schemeClr val="bg1"/>
                </a:solidFill>
              </a:rPr>
              <a:t>The x-axis shows the song titles, and the y-axis shows the stream counts.</a:t>
            </a:r>
          </a:p>
          <a:p>
            <a:pPr marL="457200" indent="-457200">
              <a:buFont typeface="Arial" panose="020B0604020202020204" pitchFamily="34" charset="0"/>
              <a:buChar char="•"/>
            </a:pPr>
            <a:r>
              <a:rPr lang="en-US" dirty="0">
                <a:solidFill>
                  <a:schemeClr val="bg1"/>
                </a:solidFill>
              </a:rPr>
              <a:t>Bars are sorted in descending order, with the most streamed song at the top.</a:t>
            </a:r>
          </a:p>
          <a:p>
            <a:pPr marL="457200" indent="-457200">
              <a:buFont typeface="Arial" panose="020B0604020202020204" pitchFamily="34" charset="0"/>
              <a:buChar char="•"/>
            </a:pPr>
            <a:r>
              <a:rPr lang="en-US" dirty="0">
                <a:solidFill>
                  <a:schemeClr val="bg1"/>
                </a:solidFill>
              </a:rPr>
              <a:t>Insights:</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dirty="0">
                <a:solidFill>
                  <a:schemeClr val="bg1"/>
                </a:solidFill>
              </a:rPr>
              <a:t>Identifies the most popular songs.</a:t>
            </a:r>
          </a:p>
          <a:p>
            <a:pPr marL="457200" indent="-457200">
              <a:buFont typeface="Arial" panose="020B0604020202020204" pitchFamily="34" charset="0"/>
              <a:buChar char="•"/>
            </a:pPr>
            <a:r>
              <a:rPr lang="en-US" dirty="0">
                <a:solidFill>
                  <a:schemeClr val="bg1"/>
                </a:solidFill>
              </a:rPr>
              <a:t>Highlights songs that have garnered significant listener attention.</a:t>
            </a:r>
          </a:p>
          <a:p>
            <a:pPr marL="457200" indent="-457200">
              <a:buFont typeface="Arial" panose="020B0604020202020204" pitchFamily="34" charset="0"/>
              <a:buChar char="•"/>
            </a:pPr>
            <a:r>
              <a:rPr lang="en-US" dirty="0">
                <a:solidFill>
                  <a:schemeClr val="bg1"/>
                </a:solidFill>
              </a:rPr>
              <a:t>Steps in Tableau:</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dirty="0">
                <a:solidFill>
                  <a:schemeClr val="bg1"/>
                </a:solidFill>
              </a:rPr>
              <a:t>Drag 'Track Name' to Columns.</a:t>
            </a:r>
          </a:p>
          <a:p>
            <a:pPr marL="457200" indent="-457200">
              <a:buFont typeface="Arial" panose="020B0604020202020204" pitchFamily="34" charset="0"/>
              <a:buChar char="•"/>
            </a:pPr>
            <a:r>
              <a:rPr lang="en-US" dirty="0">
                <a:solidFill>
                  <a:schemeClr val="bg1"/>
                </a:solidFill>
              </a:rPr>
              <a:t>Drag 'Streams' to Rows.</a:t>
            </a:r>
          </a:p>
          <a:p>
            <a:pPr marL="457200" indent="-457200">
              <a:buFont typeface="Arial" panose="020B0604020202020204" pitchFamily="34" charset="0"/>
              <a:buChar char="•"/>
            </a:pPr>
            <a:r>
              <a:rPr lang="en-US" dirty="0">
                <a:solidFill>
                  <a:schemeClr val="bg1"/>
                </a:solidFill>
              </a:rPr>
              <a:t>Sort the bars in descending order by streams.</a:t>
            </a:r>
          </a:p>
          <a:p>
            <a:pPr marL="457200" indent="-457200">
              <a:buFont typeface="Arial" panose="020B0604020202020204" pitchFamily="34" charset="0"/>
              <a:buChar char="•"/>
            </a:pPr>
            <a:r>
              <a:rPr lang="en-US" dirty="0">
                <a:solidFill>
                  <a:schemeClr val="bg1"/>
                </a:solidFill>
              </a:rPr>
              <a:t>Filter the top 10 songs.</a:t>
            </a:r>
          </a:p>
        </p:txBody>
      </p:sp>
      <p:sp>
        <p:nvSpPr>
          <p:cNvPr id="7" name="Freeform 7"/>
          <p:cNvSpPr/>
          <p:nvPr/>
        </p:nvSpPr>
        <p:spPr>
          <a:xfrm>
            <a:off x="15237587" y="2216292"/>
            <a:ext cx="2877856" cy="3140518"/>
          </a:xfrm>
          <a:custGeom>
            <a:avLst/>
            <a:gdLst/>
            <a:ahLst/>
            <a:cxnLst/>
            <a:rect l="l" t="t" r="r" b="b"/>
            <a:pathLst>
              <a:path w="2877856" h="3140518">
                <a:moveTo>
                  <a:pt x="0" y="0"/>
                </a:moveTo>
                <a:lnTo>
                  <a:pt x="2877856" y="0"/>
                </a:lnTo>
                <a:lnTo>
                  <a:pt x="2877856" y="3140518"/>
                </a:lnTo>
                <a:lnTo>
                  <a:pt x="0" y="31405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flipH="1">
            <a:off x="26985" y="190498"/>
            <a:ext cx="4261464" cy="3943791"/>
          </a:xfrm>
          <a:custGeom>
            <a:avLst/>
            <a:gdLst/>
            <a:ahLst/>
            <a:cxnLst/>
            <a:rect l="l" t="t" r="r" b="b"/>
            <a:pathLst>
              <a:path w="4261464" h="3943791">
                <a:moveTo>
                  <a:pt x="4261464" y="0"/>
                </a:moveTo>
                <a:lnTo>
                  <a:pt x="0" y="0"/>
                </a:lnTo>
                <a:lnTo>
                  <a:pt x="0" y="3943791"/>
                </a:lnTo>
                <a:lnTo>
                  <a:pt x="4261464" y="3943791"/>
                </a:lnTo>
                <a:lnTo>
                  <a:pt x="426146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6">
            <a:extLst>
              <a:ext uri="{FF2B5EF4-FFF2-40B4-BE49-F238E27FC236}">
                <a16:creationId xmlns:a16="http://schemas.microsoft.com/office/drawing/2014/main" id="{3C1F0707-5200-1CCB-6DC4-BE1DB92AFEE9}"/>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10"/>
            <a:stretch>
              <a:fillRect/>
            </a:stretch>
          </a:blipFill>
        </p:spPr>
      </p:sp>
    </p:spTree>
    <p:extLst>
      <p:ext uri="{BB962C8B-B14F-4D97-AF65-F5344CB8AC3E}">
        <p14:creationId xmlns:p14="http://schemas.microsoft.com/office/powerpoint/2010/main" val="962927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id="3" name="Picture 3"/>
          <p:cNvPicPr>
            <a:picLocks noChangeAspect="1"/>
          </p:cNvPicPr>
          <p:nvPr/>
        </p:nvPicPr>
        <p:blipFill>
          <a:blip r:embed="rId3"/>
          <a:srcRect/>
          <a:stretch>
            <a:fillRect/>
          </a:stretch>
        </p:blipFill>
        <p:spPr>
          <a:xfrm>
            <a:off x="13664563" y="523039"/>
            <a:ext cx="2465720" cy="3044099"/>
          </a:xfrm>
          <a:prstGeom prst="rect">
            <a:avLst/>
          </a:prstGeom>
        </p:spPr>
      </p:pic>
      <p:sp>
        <p:nvSpPr>
          <p:cNvPr id="4" name="Freeform 4"/>
          <p:cNvSpPr/>
          <p:nvPr/>
        </p:nvSpPr>
        <p:spPr>
          <a:xfrm>
            <a:off x="5761520" y="1879900"/>
            <a:ext cx="7253491" cy="2302983"/>
          </a:xfrm>
          <a:custGeom>
            <a:avLst/>
            <a:gdLst/>
            <a:ahLst/>
            <a:cxnLst/>
            <a:rect l="l" t="t" r="r" b="b"/>
            <a:pathLst>
              <a:path w="7253491" h="2302983">
                <a:moveTo>
                  <a:pt x="0" y="0"/>
                </a:moveTo>
                <a:lnTo>
                  <a:pt x="7253491" y="0"/>
                </a:lnTo>
                <a:lnTo>
                  <a:pt x="7253491" y="2302983"/>
                </a:lnTo>
                <a:lnTo>
                  <a:pt x="0" y="23029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679348" y="1855428"/>
            <a:ext cx="6929304" cy="1501758"/>
          </a:xfrm>
          <a:prstGeom prst="rect">
            <a:avLst/>
          </a:prstGeom>
        </p:spPr>
        <p:txBody>
          <a:bodyPr lIns="0" tIns="0" rIns="0" bIns="0" rtlCol="0" anchor="t">
            <a:spAutoFit/>
          </a:bodyPr>
          <a:lstStyle/>
          <a:p>
            <a:pPr marL="0" lvl="0" indent="0" algn="ctr">
              <a:lnSpc>
                <a:spcPts val="13064"/>
              </a:lnSpc>
              <a:spcBef>
                <a:spcPct val="0"/>
              </a:spcBef>
            </a:pPr>
            <a:r>
              <a:rPr lang="en-US" sz="6600" dirty="0">
                <a:solidFill>
                  <a:srgbClr val="FFFFFF"/>
                </a:solidFill>
                <a:latin typeface="Caveat Brush"/>
                <a:ea typeface="Caveat Brush"/>
                <a:cs typeface="Caveat Brush"/>
                <a:sym typeface="Caveat Brush"/>
              </a:rPr>
              <a:t>Key Matrix Visuals</a:t>
            </a:r>
          </a:p>
        </p:txBody>
      </p:sp>
      <p:sp>
        <p:nvSpPr>
          <p:cNvPr id="6" name="TextBox 6"/>
          <p:cNvSpPr txBox="1"/>
          <p:nvPr/>
        </p:nvSpPr>
        <p:spPr>
          <a:xfrm>
            <a:off x="1958765" y="4469342"/>
            <a:ext cx="14859000" cy="5539978"/>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dirty="0">
                <a:solidFill>
                  <a:schemeClr val="bg1"/>
                </a:solidFill>
              </a:rPr>
              <a:t> Top 10  Artists</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dirty="0">
                <a:solidFill>
                  <a:schemeClr val="bg1"/>
                </a:solidFill>
              </a:rPr>
              <a:t>Visualization: Bar Chart</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dirty="0">
                <a:solidFill>
                  <a:schemeClr val="bg1"/>
                </a:solidFill>
              </a:rPr>
              <a:t>Description:</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dirty="0">
                <a:solidFill>
                  <a:schemeClr val="bg1"/>
                </a:solidFill>
              </a:rPr>
              <a:t>The bar chart displays the top 10 artists based on their total streams.</a:t>
            </a:r>
          </a:p>
          <a:p>
            <a:pPr marL="457200" indent="-457200">
              <a:buFont typeface="Arial" panose="020B0604020202020204" pitchFamily="34" charset="0"/>
              <a:buChar char="•"/>
            </a:pPr>
            <a:r>
              <a:rPr lang="en-US" dirty="0">
                <a:solidFill>
                  <a:schemeClr val="bg1"/>
                </a:solidFill>
              </a:rPr>
              <a:t>Each bar represents an artist, with the length corresponding to the number of streams.</a:t>
            </a:r>
          </a:p>
          <a:p>
            <a:pPr marL="457200" indent="-457200">
              <a:buFont typeface="Arial" panose="020B0604020202020204" pitchFamily="34" charset="0"/>
              <a:buChar char="•"/>
            </a:pPr>
            <a:r>
              <a:rPr lang="en-US" dirty="0">
                <a:solidFill>
                  <a:schemeClr val="bg1"/>
                </a:solidFill>
              </a:rPr>
              <a:t>The x-axis shows the artist names, and the y-axis shows the stream counts.</a:t>
            </a:r>
          </a:p>
          <a:p>
            <a:pPr marL="457200" indent="-457200">
              <a:buFont typeface="Arial" panose="020B0604020202020204" pitchFamily="34" charset="0"/>
              <a:buChar char="•"/>
            </a:pPr>
            <a:r>
              <a:rPr lang="en-US" dirty="0">
                <a:solidFill>
                  <a:schemeClr val="bg1"/>
                </a:solidFill>
              </a:rPr>
              <a:t>Bars are sorted in descending order, with the most streamed artist at the top.</a:t>
            </a:r>
          </a:p>
          <a:p>
            <a:pPr marL="457200" indent="-457200">
              <a:buFont typeface="Arial" panose="020B0604020202020204" pitchFamily="34" charset="0"/>
              <a:buChar char="•"/>
            </a:pPr>
            <a:r>
              <a:rPr lang="en-US" dirty="0">
                <a:solidFill>
                  <a:schemeClr val="bg1"/>
                </a:solidFill>
              </a:rPr>
              <a:t>Insights:</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dirty="0">
                <a:solidFill>
                  <a:schemeClr val="bg1"/>
                </a:solidFill>
              </a:rPr>
              <a:t>Identifies the most popular artists.</a:t>
            </a:r>
          </a:p>
          <a:p>
            <a:pPr marL="457200" indent="-457200">
              <a:buFont typeface="Arial" panose="020B0604020202020204" pitchFamily="34" charset="0"/>
              <a:buChar char="•"/>
            </a:pPr>
            <a:r>
              <a:rPr lang="en-US" dirty="0">
                <a:solidFill>
                  <a:schemeClr val="bg1"/>
                </a:solidFill>
              </a:rPr>
              <a:t>Highlights artists who are currently trending.</a:t>
            </a:r>
          </a:p>
          <a:p>
            <a:pPr marL="457200" indent="-457200">
              <a:buFont typeface="Arial" panose="020B0604020202020204" pitchFamily="34" charset="0"/>
              <a:buChar char="•"/>
            </a:pPr>
            <a:r>
              <a:rPr lang="en-US" dirty="0">
                <a:solidFill>
                  <a:schemeClr val="bg1"/>
                </a:solidFill>
              </a:rPr>
              <a:t>Steps in Tableau:</a:t>
            </a:r>
          </a:p>
          <a:p>
            <a:pPr marL="457200" indent="-457200">
              <a:buFont typeface="Arial" panose="020B0604020202020204" pitchFamily="34" charset="0"/>
              <a:buChar char="•"/>
            </a:pPr>
            <a:endParaRPr lang="en-US" dirty="0">
              <a:solidFill>
                <a:schemeClr val="bg1"/>
              </a:solidFill>
            </a:endParaRPr>
          </a:p>
          <a:p>
            <a:pPr marL="457200" indent="-457200">
              <a:buFont typeface="Arial" panose="020B0604020202020204" pitchFamily="34" charset="0"/>
              <a:buChar char="•"/>
            </a:pPr>
            <a:r>
              <a:rPr lang="en-US" dirty="0">
                <a:solidFill>
                  <a:schemeClr val="bg1"/>
                </a:solidFill>
              </a:rPr>
              <a:t>Drag 'Artist Name' to Columns.</a:t>
            </a:r>
          </a:p>
          <a:p>
            <a:pPr marL="457200" indent="-457200">
              <a:buFont typeface="Arial" panose="020B0604020202020204" pitchFamily="34" charset="0"/>
              <a:buChar char="•"/>
            </a:pPr>
            <a:r>
              <a:rPr lang="en-US" dirty="0">
                <a:solidFill>
                  <a:schemeClr val="bg1"/>
                </a:solidFill>
              </a:rPr>
              <a:t>Drag 'Streams' to Rows.</a:t>
            </a:r>
          </a:p>
          <a:p>
            <a:pPr marL="457200" indent="-457200">
              <a:buFont typeface="Arial" panose="020B0604020202020204" pitchFamily="34" charset="0"/>
              <a:buChar char="•"/>
            </a:pPr>
            <a:r>
              <a:rPr lang="en-US" dirty="0">
                <a:solidFill>
                  <a:schemeClr val="bg1"/>
                </a:solidFill>
              </a:rPr>
              <a:t>Sort the bars in descending order by streams.</a:t>
            </a:r>
          </a:p>
          <a:p>
            <a:pPr marL="457200" indent="-457200">
              <a:buFont typeface="Arial" panose="020B0604020202020204" pitchFamily="34" charset="0"/>
              <a:buChar char="•"/>
            </a:pPr>
            <a:r>
              <a:rPr lang="en-US" dirty="0">
                <a:solidFill>
                  <a:schemeClr val="bg1"/>
                </a:solidFill>
              </a:rPr>
              <a:t>Filter the top 10 artists.</a:t>
            </a:r>
          </a:p>
        </p:txBody>
      </p:sp>
      <p:sp>
        <p:nvSpPr>
          <p:cNvPr id="7" name="Freeform 7"/>
          <p:cNvSpPr/>
          <p:nvPr/>
        </p:nvSpPr>
        <p:spPr>
          <a:xfrm>
            <a:off x="15237587" y="2216292"/>
            <a:ext cx="2877856" cy="3140518"/>
          </a:xfrm>
          <a:custGeom>
            <a:avLst/>
            <a:gdLst/>
            <a:ahLst/>
            <a:cxnLst/>
            <a:rect l="l" t="t" r="r" b="b"/>
            <a:pathLst>
              <a:path w="2877856" h="3140518">
                <a:moveTo>
                  <a:pt x="0" y="0"/>
                </a:moveTo>
                <a:lnTo>
                  <a:pt x="2877856" y="0"/>
                </a:lnTo>
                <a:lnTo>
                  <a:pt x="2877856" y="3140518"/>
                </a:lnTo>
                <a:lnTo>
                  <a:pt x="0" y="31405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flipH="1">
            <a:off x="26985" y="190498"/>
            <a:ext cx="4261464" cy="3943791"/>
          </a:xfrm>
          <a:custGeom>
            <a:avLst/>
            <a:gdLst/>
            <a:ahLst/>
            <a:cxnLst/>
            <a:rect l="l" t="t" r="r" b="b"/>
            <a:pathLst>
              <a:path w="4261464" h="3943791">
                <a:moveTo>
                  <a:pt x="4261464" y="0"/>
                </a:moveTo>
                <a:lnTo>
                  <a:pt x="0" y="0"/>
                </a:lnTo>
                <a:lnTo>
                  <a:pt x="0" y="3943791"/>
                </a:lnTo>
                <a:lnTo>
                  <a:pt x="4261464" y="3943791"/>
                </a:lnTo>
                <a:lnTo>
                  <a:pt x="426146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6">
            <a:extLst>
              <a:ext uri="{FF2B5EF4-FFF2-40B4-BE49-F238E27FC236}">
                <a16:creationId xmlns:a16="http://schemas.microsoft.com/office/drawing/2014/main" id="{5232A008-7237-DCCA-8769-03FB13198724}"/>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10"/>
            <a:stretch>
              <a:fillRect/>
            </a:stretch>
          </a:blipFill>
        </p:spPr>
      </p:sp>
    </p:spTree>
    <p:extLst>
      <p:ext uri="{BB962C8B-B14F-4D97-AF65-F5344CB8AC3E}">
        <p14:creationId xmlns:p14="http://schemas.microsoft.com/office/powerpoint/2010/main" val="1596875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id="3" name="Picture 3"/>
          <p:cNvPicPr>
            <a:picLocks noChangeAspect="1"/>
          </p:cNvPicPr>
          <p:nvPr/>
        </p:nvPicPr>
        <p:blipFill>
          <a:blip r:embed="rId3"/>
          <a:srcRect/>
          <a:stretch>
            <a:fillRect/>
          </a:stretch>
        </p:blipFill>
        <p:spPr>
          <a:xfrm>
            <a:off x="13664563" y="523039"/>
            <a:ext cx="2465720" cy="3044099"/>
          </a:xfrm>
          <a:prstGeom prst="rect">
            <a:avLst/>
          </a:prstGeom>
        </p:spPr>
      </p:pic>
      <p:sp>
        <p:nvSpPr>
          <p:cNvPr id="4" name="Freeform 4"/>
          <p:cNvSpPr/>
          <p:nvPr/>
        </p:nvSpPr>
        <p:spPr>
          <a:xfrm>
            <a:off x="5761520" y="1879900"/>
            <a:ext cx="7253491" cy="2302983"/>
          </a:xfrm>
          <a:custGeom>
            <a:avLst/>
            <a:gdLst/>
            <a:ahLst/>
            <a:cxnLst/>
            <a:rect l="l" t="t" r="r" b="b"/>
            <a:pathLst>
              <a:path w="7253491" h="2302983">
                <a:moveTo>
                  <a:pt x="0" y="0"/>
                </a:moveTo>
                <a:lnTo>
                  <a:pt x="7253491" y="0"/>
                </a:lnTo>
                <a:lnTo>
                  <a:pt x="7253491" y="2302983"/>
                </a:lnTo>
                <a:lnTo>
                  <a:pt x="0" y="23029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679348" y="1855428"/>
            <a:ext cx="6929304" cy="1501758"/>
          </a:xfrm>
          <a:prstGeom prst="rect">
            <a:avLst/>
          </a:prstGeom>
        </p:spPr>
        <p:txBody>
          <a:bodyPr lIns="0" tIns="0" rIns="0" bIns="0" rtlCol="0" anchor="t">
            <a:spAutoFit/>
          </a:bodyPr>
          <a:lstStyle/>
          <a:p>
            <a:pPr marL="0" lvl="0" indent="0" algn="ctr">
              <a:lnSpc>
                <a:spcPts val="13064"/>
              </a:lnSpc>
              <a:spcBef>
                <a:spcPct val="0"/>
              </a:spcBef>
            </a:pPr>
            <a:r>
              <a:rPr lang="en-US" sz="6600" dirty="0">
                <a:solidFill>
                  <a:srgbClr val="FFFFFF"/>
                </a:solidFill>
                <a:latin typeface="Caveat Brush"/>
                <a:ea typeface="Caveat Brush"/>
                <a:cs typeface="Caveat Brush"/>
                <a:sym typeface="Caveat Brush"/>
              </a:rPr>
              <a:t>Key Matrix Visuals</a:t>
            </a:r>
          </a:p>
        </p:txBody>
      </p:sp>
      <p:sp>
        <p:nvSpPr>
          <p:cNvPr id="6" name="TextBox 6"/>
          <p:cNvSpPr txBox="1"/>
          <p:nvPr/>
        </p:nvSpPr>
        <p:spPr>
          <a:xfrm>
            <a:off x="1958765" y="4469342"/>
            <a:ext cx="14859000" cy="3939540"/>
          </a:xfrm>
          <a:prstGeom prst="rect">
            <a:avLst/>
          </a:prstGeom>
        </p:spPr>
        <p:txBody>
          <a:bodyPr wrap="square" lIns="0" tIns="0" rIns="0" bIns="0" rtlCol="0" anchor="t">
            <a:spAutoFit/>
          </a:bodyPr>
          <a:lstStyle/>
          <a:p>
            <a:pPr>
              <a:buFont typeface="Arial" panose="020B0604020202020204" pitchFamily="34" charset="0"/>
              <a:buChar char="•"/>
            </a:pPr>
            <a:r>
              <a:rPr lang="en-US" sz="3200" dirty="0">
                <a:solidFill>
                  <a:schemeClr val="bg1"/>
                </a:solidFill>
              </a:rPr>
              <a:t> Summary Statistics of Spotify Streams</a:t>
            </a:r>
          </a:p>
          <a:p>
            <a:pPr>
              <a:buFont typeface="Arial" panose="020B0604020202020204" pitchFamily="34" charset="0"/>
              <a:buChar char="•"/>
            </a:pPr>
            <a:r>
              <a:rPr lang="en-US" sz="3200" b="1" dirty="0">
                <a:solidFill>
                  <a:schemeClr val="bg1"/>
                </a:solidFill>
              </a:rPr>
              <a:t>Introduction</a:t>
            </a:r>
            <a:r>
              <a:rPr lang="en-US" sz="3200" dirty="0">
                <a:solidFill>
                  <a:schemeClr val="bg1"/>
                </a:solidFill>
              </a:rPr>
              <a:t>: Provide a brief description of what the summary statistics represent and how they offer a snapshot of the dataset.</a:t>
            </a:r>
          </a:p>
          <a:p>
            <a:pPr>
              <a:buFont typeface="Arial" panose="020B0604020202020204" pitchFamily="34" charset="0"/>
              <a:buChar char="•"/>
            </a:pPr>
            <a:r>
              <a:rPr lang="en-US" sz="3200" b="1" dirty="0">
                <a:solidFill>
                  <a:schemeClr val="bg1"/>
                </a:solidFill>
              </a:rPr>
              <a:t>Key Insights</a:t>
            </a:r>
            <a:r>
              <a:rPr lang="en-US" sz="3200" dirty="0">
                <a:solidFill>
                  <a:schemeClr val="bg1"/>
                </a:solidFill>
              </a:rPr>
              <a:t>: Highlight key points such as the average number of streams, the variability in streaming numbers, and the range between minimum and maximum streams.</a:t>
            </a:r>
          </a:p>
          <a:p>
            <a:r>
              <a:rPr lang="en-US" sz="3200" dirty="0">
                <a:solidFill>
                  <a:schemeClr val="bg1"/>
                </a:solidFill>
              </a:rPr>
              <a:t>By following these steps, you can create a detailed and informative summary statistics table in Tableau that provides essential insights into the distribution and variability of streaming data, complementing your other visuals in the dashboard.</a:t>
            </a:r>
          </a:p>
        </p:txBody>
      </p:sp>
      <p:sp>
        <p:nvSpPr>
          <p:cNvPr id="7" name="Freeform 7"/>
          <p:cNvSpPr/>
          <p:nvPr/>
        </p:nvSpPr>
        <p:spPr>
          <a:xfrm>
            <a:off x="15248634" y="1622485"/>
            <a:ext cx="2877856" cy="3140518"/>
          </a:xfrm>
          <a:custGeom>
            <a:avLst/>
            <a:gdLst/>
            <a:ahLst/>
            <a:cxnLst/>
            <a:rect l="l" t="t" r="r" b="b"/>
            <a:pathLst>
              <a:path w="2877856" h="3140518">
                <a:moveTo>
                  <a:pt x="0" y="0"/>
                </a:moveTo>
                <a:lnTo>
                  <a:pt x="2877856" y="0"/>
                </a:lnTo>
                <a:lnTo>
                  <a:pt x="2877856" y="3140518"/>
                </a:lnTo>
                <a:lnTo>
                  <a:pt x="0" y="31405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flipH="1">
            <a:off x="26985" y="190498"/>
            <a:ext cx="4261464" cy="3943791"/>
          </a:xfrm>
          <a:custGeom>
            <a:avLst/>
            <a:gdLst/>
            <a:ahLst/>
            <a:cxnLst/>
            <a:rect l="l" t="t" r="r" b="b"/>
            <a:pathLst>
              <a:path w="4261464" h="3943791">
                <a:moveTo>
                  <a:pt x="4261464" y="0"/>
                </a:moveTo>
                <a:lnTo>
                  <a:pt x="0" y="0"/>
                </a:lnTo>
                <a:lnTo>
                  <a:pt x="0" y="3943791"/>
                </a:lnTo>
                <a:lnTo>
                  <a:pt x="4261464" y="3943791"/>
                </a:lnTo>
                <a:lnTo>
                  <a:pt x="426146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6">
            <a:extLst>
              <a:ext uri="{FF2B5EF4-FFF2-40B4-BE49-F238E27FC236}">
                <a16:creationId xmlns:a16="http://schemas.microsoft.com/office/drawing/2014/main" id="{6B3CDB8B-52CB-0A16-49E6-2048006769A0}"/>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10"/>
            <a:stretch>
              <a:fillRect/>
            </a:stretch>
          </a:blipFill>
        </p:spPr>
      </p:sp>
    </p:spTree>
    <p:extLst>
      <p:ext uri="{BB962C8B-B14F-4D97-AF65-F5344CB8AC3E}">
        <p14:creationId xmlns:p14="http://schemas.microsoft.com/office/powerpoint/2010/main" val="3951704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id="3" name="Picture 3"/>
          <p:cNvPicPr>
            <a:picLocks noChangeAspect="1"/>
          </p:cNvPicPr>
          <p:nvPr/>
        </p:nvPicPr>
        <p:blipFill>
          <a:blip r:embed="rId3"/>
          <a:srcRect/>
          <a:stretch>
            <a:fillRect/>
          </a:stretch>
        </p:blipFill>
        <p:spPr>
          <a:xfrm>
            <a:off x="13664563" y="523039"/>
            <a:ext cx="2465720" cy="3044099"/>
          </a:xfrm>
          <a:prstGeom prst="rect">
            <a:avLst/>
          </a:prstGeom>
        </p:spPr>
      </p:pic>
      <p:sp>
        <p:nvSpPr>
          <p:cNvPr id="4" name="Freeform 4"/>
          <p:cNvSpPr/>
          <p:nvPr/>
        </p:nvSpPr>
        <p:spPr>
          <a:xfrm>
            <a:off x="5761520" y="1879900"/>
            <a:ext cx="7253491" cy="2302983"/>
          </a:xfrm>
          <a:custGeom>
            <a:avLst/>
            <a:gdLst/>
            <a:ahLst/>
            <a:cxnLst/>
            <a:rect l="l" t="t" r="r" b="b"/>
            <a:pathLst>
              <a:path w="7253491" h="2302983">
                <a:moveTo>
                  <a:pt x="0" y="0"/>
                </a:moveTo>
                <a:lnTo>
                  <a:pt x="7253491" y="0"/>
                </a:lnTo>
                <a:lnTo>
                  <a:pt x="7253491" y="2302983"/>
                </a:lnTo>
                <a:lnTo>
                  <a:pt x="0" y="23029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679348" y="1855428"/>
            <a:ext cx="6929304" cy="1501758"/>
          </a:xfrm>
          <a:prstGeom prst="rect">
            <a:avLst/>
          </a:prstGeom>
        </p:spPr>
        <p:txBody>
          <a:bodyPr lIns="0" tIns="0" rIns="0" bIns="0" rtlCol="0" anchor="t">
            <a:spAutoFit/>
          </a:bodyPr>
          <a:lstStyle/>
          <a:p>
            <a:pPr marL="0" lvl="0" indent="0" algn="ctr">
              <a:lnSpc>
                <a:spcPts val="13064"/>
              </a:lnSpc>
              <a:spcBef>
                <a:spcPct val="0"/>
              </a:spcBef>
            </a:pPr>
            <a:r>
              <a:rPr lang="en-US" sz="6600" dirty="0">
                <a:solidFill>
                  <a:srgbClr val="FFFFFF"/>
                </a:solidFill>
                <a:latin typeface="Caveat Brush"/>
                <a:ea typeface="Caveat Brush"/>
                <a:cs typeface="Caveat Brush"/>
                <a:sym typeface="Caveat Brush"/>
              </a:rPr>
              <a:t>Key Matrix Visuals</a:t>
            </a:r>
          </a:p>
        </p:txBody>
      </p:sp>
      <p:sp>
        <p:nvSpPr>
          <p:cNvPr id="6" name="TextBox 6"/>
          <p:cNvSpPr txBox="1"/>
          <p:nvPr/>
        </p:nvSpPr>
        <p:spPr>
          <a:xfrm>
            <a:off x="1958765" y="4469342"/>
            <a:ext cx="14859000" cy="1969770"/>
          </a:xfrm>
          <a:prstGeom prst="rect">
            <a:avLst/>
          </a:prstGeom>
        </p:spPr>
        <p:txBody>
          <a:bodyPr wrap="square" lIns="0" tIns="0" rIns="0" bIns="0" rtlCol="0" anchor="t">
            <a:spAutoFit/>
          </a:bodyPr>
          <a:lstStyle/>
          <a:p>
            <a:pPr>
              <a:buFont typeface="Arial" panose="020B0604020202020204" pitchFamily="34" charset="0"/>
              <a:buChar char="•"/>
            </a:pPr>
            <a:r>
              <a:rPr lang="en-US" sz="3200" dirty="0">
                <a:solidFill>
                  <a:schemeClr val="bg1"/>
                </a:solidFill>
              </a:rPr>
              <a:t> This dashboard combines multiple interactive visuals to provide a holistic view of the Spotify data.</a:t>
            </a:r>
          </a:p>
          <a:p>
            <a:pPr>
              <a:buFont typeface="Arial" panose="020B0604020202020204" pitchFamily="34" charset="0"/>
              <a:buChar char="•"/>
            </a:pPr>
            <a:r>
              <a:rPr lang="en-US" sz="3200" dirty="0">
                <a:solidFill>
                  <a:schemeClr val="bg1"/>
                </a:solidFill>
              </a:rPr>
              <a:t>It includes top 10 songs, top 10 artists, and summary statistics to give insights into popular tracks, influential artists, and key streaming metrics.</a:t>
            </a:r>
          </a:p>
        </p:txBody>
      </p:sp>
      <p:sp>
        <p:nvSpPr>
          <p:cNvPr id="7" name="Freeform 7"/>
          <p:cNvSpPr/>
          <p:nvPr/>
        </p:nvSpPr>
        <p:spPr>
          <a:xfrm>
            <a:off x="15248634" y="1622485"/>
            <a:ext cx="2877856" cy="3140518"/>
          </a:xfrm>
          <a:custGeom>
            <a:avLst/>
            <a:gdLst/>
            <a:ahLst/>
            <a:cxnLst/>
            <a:rect l="l" t="t" r="r" b="b"/>
            <a:pathLst>
              <a:path w="2877856" h="3140518">
                <a:moveTo>
                  <a:pt x="0" y="0"/>
                </a:moveTo>
                <a:lnTo>
                  <a:pt x="2877856" y="0"/>
                </a:lnTo>
                <a:lnTo>
                  <a:pt x="2877856" y="3140518"/>
                </a:lnTo>
                <a:lnTo>
                  <a:pt x="0" y="31405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flipH="1">
            <a:off x="26985" y="190498"/>
            <a:ext cx="4261464" cy="3943791"/>
          </a:xfrm>
          <a:custGeom>
            <a:avLst/>
            <a:gdLst/>
            <a:ahLst/>
            <a:cxnLst/>
            <a:rect l="l" t="t" r="r" b="b"/>
            <a:pathLst>
              <a:path w="4261464" h="3943791">
                <a:moveTo>
                  <a:pt x="4261464" y="0"/>
                </a:moveTo>
                <a:lnTo>
                  <a:pt x="0" y="0"/>
                </a:lnTo>
                <a:lnTo>
                  <a:pt x="0" y="3943791"/>
                </a:lnTo>
                <a:lnTo>
                  <a:pt x="4261464" y="3943791"/>
                </a:lnTo>
                <a:lnTo>
                  <a:pt x="426146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6">
            <a:extLst>
              <a:ext uri="{FF2B5EF4-FFF2-40B4-BE49-F238E27FC236}">
                <a16:creationId xmlns:a16="http://schemas.microsoft.com/office/drawing/2014/main" id="{828478C1-210A-3B29-2BC6-F589F878CA8C}"/>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10"/>
            <a:stretch>
              <a:fillRect/>
            </a:stretch>
          </a:blipFill>
        </p:spPr>
      </p:sp>
    </p:spTree>
    <p:extLst>
      <p:ext uri="{BB962C8B-B14F-4D97-AF65-F5344CB8AC3E}">
        <p14:creationId xmlns:p14="http://schemas.microsoft.com/office/powerpoint/2010/main" val="2957282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grpSp>
        <p:nvGrpSpPr>
          <p:cNvPr id="3" name="Group 3"/>
          <p:cNvGrpSpPr>
            <a:grpSpLocks noChangeAspect="1"/>
          </p:cNvGrpSpPr>
          <p:nvPr/>
        </p:nvGrpSpPr>
        <p:grpSpPr>
          <a:xfrm rot="593546">
            <a:off x="10764782" y="2006577"/>
            <a:ext cx="5221021" cy="6126952"/>
            <a:chOff x="0" y="0"/>
            <a:chExt cx="11125200" cy="13055600"/>
          </a:xfrm>
        </p:grpSpPr>
        <p:sp>
          <p:nvSpPr>
            <p:cNvPr id="4" name="Freeform 4"/>
            <p:cNvSpPr/>
            <p:nvPr/>
          </p:nvSpPr>
          <p:spPr>
            <a:xfrm>
              <a:off x="438150" y="657860"/>
              <a:ext cx="10280650" cy="10716260"/>
            </a:xfrm>
            <a:custGeom>
              <a:avLst/>
              <a:gdLst/>
              <a:ahLst/>
              <a:cxnLst/>
              <a:rect l="l" t="t" r="r" b="b"/>
              <a:pathLst>
                <a:path w="10280650" h="10716260">
                  <a:moveTo>
                    <a:pt x="0" y="0"/>
                  </a:moveTo>
                  <a:lnTo>
                    <a:pt x="10280650" y="0"/>
                  </a:lnTo>
                  <a:lnTo>
                    <a:pt x="10280650" y="10716260"/>
                  </a:lnTo>
                  <a:lnTo>
                    <a:pt x="0" y="10716260"/>
                  </a:lnTo>
                  <a:close/>
                </a:path>
              </a:pathLst>
            </a:custGeom>
            <a:blipFill>
              <a:blip r:embed="rId3"/>
              <a:stretch>
                <a:fillRect l="-42767" r="-42767"/>
              </a:stretch>
            </a:blipFill>
          </p:spPr>
        </p:sp>
        <p:sp>
          <p:nvSpPr>
            <p:cNvPr id="5" name="Freeform 5"/>
            <p:cNvSpPr/>
            <p:nvPr/>
          </p:nvSpPr>
          <p:spPr>
            <a:xfrm>
              <a:off x="0" y="0"/>
              <a:ext cx="11125200" cy="13055600"/>
            </a:xfrm>
            <a:custGeom>
              <a:avLst/>
              <a:gdLst/>
              <a:ahLst/>
              <a:cxnLst/>
              <a:rect l="l" t="t" r="r" b="b"/>
              <a:pathLst>
                <a:path w="11125200" h="13055600">
                  <a:moveTo>
                    <a:pt x="0" y="0"/>
                  </a:moveTo>
                  <a:lnTo>
                    <a:pt x="0" y="13055600"/>
                  </a:lnTo>
                  <a:lnTo>
                    <a:pt x="11125200" y="13055600"/>
                  </a:lnTo>
                  <a:lnTo>
                    <a:pt x="11125200" y="0"/>
                  </a:lnTo>
                  <a:lnTo>
                    <a:pt x="0" y="0"/>
                  </a:lnTo>
                  <a:close/>
                  <a:moveTo>
                    <a:pt x="9537700" y="10160000"/>
                  </a:moveTo>
                  <a:lnTo>
                    <a:pt x="1358900" y="10160000"/>
                  </a:lnTo>
                  <a:lnTo>
                    <a:pt x="1358900" y="1981200"/>
                  </a:lnTo>
                  <a:lnTo>
                    <a:pt x="9537700" y="1981200"/>
                  </a:lnTo>
                  <a:lnTo>
                    <a:pt x="9537700" y="10160000"/>
                  </a:lnTo>
                  <a:close/>
                </a:path>
              </a:pathLst>
            </a:custGeom>
            <a:blipFill>
              <a:blip r:embed="rId4"/>
              <a:stretch>
                <a:fillRect l="-21" r="-21"/>
              </a:stretch>
            </a:blipFill>
          </p:spPr>
        </p:sp>
        <p:sp>
          <p:nvSpPr>
            <p:cNvPr id="6" name="Freeform 6"/>
            <p:cNvSpPr/>
            <p:nvPr/>
          </p:nvSpPr>
          <p:spPr>
            <a:xfrm>
              <a:off x="-2540" y="-1270"/>
              <a:ext cx="11127740" cy="13051790"/>
            </a:xfrm>
            <a:custGeom>
              <a:avLst/>
              <a:gdLst/>
              <a:ahLst/>
              <a:cxnLst/>
              <a:rect l="l" t="t" r="r" b="b"/>
              <a:pathLst>
                <a:path w="11127740" h="13051790">
                  <a:moveTo>
                    <a:pt x="0" y="0"/>
                  </a:moveTo>
                  <a:lnTo>
                    <a:pt x="0" y="13051790"/>
                  </a:lnTo>
                  <a:lnTo>
                    <a:pt x="11127740" y="13051790"/>
                  </a:lnTo>
                  <a:lnTo>
                    <a:pt x="11127740" y="0"/>
                  </a:lnTo>
                  <a:lnTo>
                    <a:pt x="0" y="0"/>
                  </a:lnTo>
                  <a:close/>
                  <a:moveTo>
                    <a:pt x="10360660" y="10704830"/>
                  </a:moveTo>
                  <a:lnTo>
                    <a:pt x="812800" y="10704830"/>
                  </a:lnTo>
                  <a:lnTo>
                    <a:pt x="812800" y="1225550"/>
                  </a:lnTo>
                  <a:lnTo>
                    <a:pt x="10360660" y="1225550"/>
                  </a:lnTo>
                  <a:lnTo>
                    <a:pt x="10360660" y="10704830"/>
                  </a:lnTo>
                  <a:close/>
                </a:path>
              </a:pathLst>
            </a:custGeom>
            <a:solidFill>
              <a:srgbClr val="FFF5F0"/>
            </a:solidFill>
          </p:spPr>
        </p:sp>
      </p:grpSp>
      <p:sp>
        <p:nvSpPr>
          <p:cNvPr id="7" name="Freeform 7"/>
          <p:cNvSpPr/>
          <p:nvPr/>
        </p:nvSpPr>
        <p:spPr>
          <a:xfrm>
            <a:off x="2344746" y="1875596"/>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794203" y="1989896"/>
            <a:ext cx="6349797" cy="1042192"/>
          </a:xfrm>
          <a:prstGeom prst="rect">
            <a:avLst/>
          </a:prstGeom>
        </p:spPr>
        <p:txBody>
          <a:bodyPr lIns="0" tIns="0" rIns="0" bIns="0" rtlCol="0" anchor="t">
            <a:spAutoFit/>
          </a:bodyPr>
          <a:lstStyle/>
          <a:p>
            <a:pPr algn="l">
              <a:lnSpc>
                <a:spcPts val="7828"/>
              </a:lnSpc>
            </a:pPr>
            <a:r>
              <a:rPr lang="en-US" sz="7600">
                <a:solidFill>
                  <a:srgbClr val="FFFFFF"/>
                </a:solidFill>
                <a:latin typeface="Caveat Brush"/>
                <a:ea typeface="Caveat Brush"/>
                <a:cs typeface="Caveat Brush"/>
                <a:sym typeface="Caveat Brush"/>
              </a:rPr>
              <a:t>Key Features</a:t>
            </a:r>
          </a:p>
        </p:txBody>
      </p:sp>
      <p:sp>
        <p:nvSpPr>
          <p:cNvPr id="9" name="TextBox 9"/>
          <p:cNvSpPr txBox="1"/>
          <p:nvPr/>
        </p:nvSpPr>
        <p:spPr>
          <a:xfrm>
            <a:off x="2076993" y="3998374"/>
            <a:ext cx="10293559" cy="8828530"/>
          </a:xfrm>
          <a:prstGeom prst="rect">
            <a:avLst/>
          </a:prstGeom>
        </p:spPr>
        <p:txBody>
          <a:bodyPr lIns="0" tIns="0" rIns="0" bIns="0" rtlCol="0" anchor="t">
            <a:spAutoFit/>
          </a:bodyPr>
          <a:lstStyle/>
          <a:p>
            <a:pPr marL="690615" lvl="1" indent="-345307" algn="just">
              <a:lnSpc>
                <a:spcPts val="6397"/>
              </a:lnSpc>
              <a:buFont typeface="Arial"/>
              <a:buChar char="•"/>
            </a:pPr>
            <a:r>
              <a:rPr lang="en-US" sz="3198">
                <a:solidFill>
                  <a:srgbClr val="FFFFFF"/>
                </a:solidFill>
                <a:latin typeface="Balsamiq Sans"/>
                <a:ea typeface="Balsamiq Sans"/>
                <a:cs typeface="Balsamiq Sans"/>
                <a:sym typeface="Balsamiq Sans"/>
              </a:rPr>
              <a:t>Music Library</a:t>
            </a:r>
          </a:p>
          <a:p>
            <a:pPr marL="690615" lvl="1" indent="-345307" algn="just">
              <a:lnSpc>
                <a:spcPts val="6397"/>
              </a:lnSpc>
              <a:buFont typeface="Arial"/>
              <a:buChar char="•"/>
            </a:pPr>
            <a:r>
              <a:rPr lang="en-US" sz="3198">
                <a:solidFill>
                  <a:srgbClr val="FFFFFF"/>
                </a:solidFill>
                <a:latin typeface="Balsamiq Sans"/>
                <a:ea typeface="Balsamiq Sans"/>
                <a:cs typeface="Balsamiq Sans"/>
                <a:sym typeface="Balsamiq Sans"/>
              </a:rPr>
              <a:t>Podcasts</a:t>
            </a:r>
          </a:p>
          <a:p>
            <a:pPr marL="690615" lvl="1" indent="-345307" algn="just">
              <a:lnSpc>
                <a:spcPts val="6397"/>
              </a:lnSpc>
              <a:buFont typeface="Arial"/>
              <a:buChar char="•"/>
            </a:pPr>
            <a:r>
              <a:rPr lang="en-US" sz="3198">
                <a:solidFill>
                  <a:srgbClr val="FFFFFF"/>
                </a:solidFill>
                <a:latin typeface="Balsamiq Sans"/>
                <a:ea typeface="Balsamiq Sans"/>
                <a:cs typeface="Balsamiq Sans"/>
                <a:sym typeface="Balsamiq Sans"/>
              </a:rPr>
              <a:t>Playlists</a:t>
            </a:r>
          </a:p>
          <a:p>
            <a:pPr marL="690615" lvl="1" indent="-345307" algn="just">
              <a:lnSpc>
                <a:spcPts val="6397"/>
              </a:lnSpc>
              <a:buFont typeface="Arial"/>
              <a:buChar char="•"/>
            </a:pPr>
            <a:r>
              <a:rPr lang="en-US" sz="3198">
                <a:solidFill>
                  <a:srgbClr val="FFFFFF"/>
                </a:solidFill>
                <a:latin typeface="Balsamiq Sans"/>
                <a:ea typeface="Balsamiq Sans"/>
                <a:cs typeface="Balsamiq Sans"/>
                <a:sym typeface="Balsamiq Sans"/>
              </a:rPr>
              <a:t>Personalization</a:t>
            </a:r>
          </a:p>
          <a:p>
            <a:pPr marL="690615" lvl="1" indent="-345307" algn="just">
              <a:lnSpc>
                <a:spcPts val="6397"/>
              </a:lnSpc>
              <a:buFont typeface="Arial"/>
              <a:buChar char="•"/>
            </a:pPr>
            <a:r>
              <a:rPr lang="en-US" sz="3198">
                <a:solidFill>
                  <a:srgbClr val="FFFFFF"/>
                </a:solidFill>
                <a:latin typeface="Balsamiq Sans"/>
                <a:ea typeface="Balsamiq Sans"/>
                <a:cs typeface="Balsamiq Sans"/>
                <a:sym typeface="Balsamiq Sans"/>
              </a:rPr>
              <a:t>Social Features</a:t>
            </a:r>
          </a:p>
          <a:p>
            <a:pPr marL="690615" lvl="1" indent="-345307" algn="just">
              <a:lnSpc>
                <a:spcPts val="6397"/>
              </a:lnSpc>
              <a:buFont typeface="Arial"/>
              <a:buChar char="•"/>
            </a:pPr>
            <a:r>
              <a:rPr lang="en-US" sz="3198">
                <a:solidFill>
                  <a:srgbClr val="FFFFFF"/>
                </a:solidFill>
                <a:latin typeface="Balsamiq Sans"/>
                <a:ea typeface="Balsamiq Sans"/>
                <a:cs typeface="Balsamiq Sans"/>
                <a:sym typeface="Balsamiq Sans"/>
              </a:rPr>
              <a:t>Cross-Platform Access</a:t>
            </a:r>
          </a:p>
          <a:p>
            <a:pPr algn="just">
              <a:lnSpc>
                <a:spcPts val="6397"/>
              </a:lnSpc>
            </a:pPr>
            <a:endParaRPr lang="en-US" sz="3198">
              <a:solidFill>
                <a:srgbClr val="FFFFFF"/>
              </a:solidFill>
              <a:latin typeface="Balsamiq Sans"/>
              <a:ea typeface="Balsamiq Sans"/>
              <a:cs typeface="Balsamiq Sans"/>
              <a:sym typeface="Balsamiq Sans"/>
            </a:endParaRPr>
          </a:p>
          <a:p>
            <a:pPr algn="just">
              <a:lnSpc>
                <a:spcPts val="6397"/>
              </a:lnSpc>
            </a:pPr>
            <a:endParaRPr lang="en-US" sz="3198">
              <a:solidFill>
                <a:srgbClr val="FFFFFF"/>
              </a:solidFill>
              <a:latin typeface="Balsamiq Sans"/>
              <a:ea typeface="Balsamiq Sans"/>
              <a:cs typeface="Balsamiq Sans"/>
              <a:sym typeface="Balsamiq Sans"/>
            </a:endParaRPr>
          </a:p>
          <a:p>
            <a:pPr algn="just">
              <a:lnSpc>
                <a:spcPts val="6397"/>
              </a:lnSpc>
            </a:pPr>
            <a:endParaRPr lang="en-US" sz="3198">
              <a:solidFill>
                <a:srgbClr val="FFFFFF"/>
              </a:solidFill>
              <a:latin typeface="Balsamiq Sans"/>
              <a:ea typeface="Balsamiq Sans"/>
              <a:cs typeface="Balsamiq Sans"/>
              <a:sym typeface="Balsamiq Sans"/>
            </a:endParaRPr>
          </a:p>
          <a:p>
            <a:pPr algn="just">
              <a:lnSpc>
                <a:spcPts val="6397"/>
              </a:lnSpc>
            </a:pPr>
            <a:endParaRPr lang="en-US" sz="3198">
              <a:solidFill>
                <a:srgbClr val="FFFFFF"/>
              </a:solidFill>
              <a:latin typeface="Balsamiq Sans"/>
              <a:ea typeface="Balsamiq Sans"/>
              <a:cs typeface="Balsamiq Sans"/>
              <a:sym typeface="Balsamiq Sans"/>
            </a:endParaRPr>
          </a:p>
          <a:p>
            <a:pPr algn="just">
              <a:lnSpc>
                <a:spcPts val="6397"/>
              </a:lnSpc>
            </a:pPr>
            <a:endParaRPr lang="en-US" sz="3198">
              <a:solidFill>
                <a:srgbClr val="FFFFFF"/>
              </a:solidFill>
              <a:latin typeface="Balsamiq Sans"/>
              <a:ea typeface="Balsamiq Sans"/>
              <a:cs typeface="Balsamiq Sans"/>
              <a:sym typeface="Balsamiq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414946" y="-254854"/>
            <a:ext cx="5300094" cy="4114800"/>
          </a:xfrm>
          <a:custGeom>
            <a:avLst/>
            <a:gdLst/>
            <a:ahLst/>
            <a:cxnLst/>
            <a:rect l="l" t="t" r="r" b="b"/>
            <a:pathLst>
              <a:path w="5300094" h="4114800">
                <a:moveTo>
                  <a:pt x="0" y="0"/>
                </a:moveTo>
                <a:lnTo>
                  <a:pt x="5300094" y="0"/>
                </a:lnTo>
                <a:lnTo>
                  <a:pt x="530009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905000" y="5413293"/>
            <a:ext cx="15291622" cy="4639603"/>
          </a:xfrm>
          <a:prstGeom prst="rect">
            <a:avLst/>
          </a:prstGeom>
        </p:spPr>
        <p:txBody>
          <a:bodyPr wrap="square" lIns="0" tIns="0" rIns="0" bIns="0" rtlCol="0" anchor="t">
            <a:spAutoFit/>
          </a:bodyPr>
          <a:lstStyle/>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Utilize User Demographics: Leverage insights on user demographics (e.g., age, gender, location) to create targeted advertising campaigns that resonate with specific audience segments.</a:t>
            </a: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Focus on Popular Tracks and Artists: Promote the top 10 songs and top 10 artists identified in the analysis to maximize engagement and reach. These tracks and artists have already demonstrated significant listener interest.</a:t>
            </a: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Seasonal and Event-Based Promotions: Utilize the streams trend over time visual to identify seasonal peaks and plan advertising campaigns around these periods. Promote music during high-traffic times like holidays and major events.</a:t>
            </a:r>
          </a:p>
        </p:txBody>
      </p:sp>
      <p:sp>
        <p:nvSpPr>
          <p:cNvPr id="6" name="Freeform 6"/>
          <p:cNvSpPr/>
          <p:nvPr/>
        </p:nvSpPr>
        <p:spPr>
          <a:xfrm>
            <a:off x="5395691" y="1479769"/>
            <a:ext cx="7496618" cy="2380176"/>
          </a:xfrm>
          <a:custGeom>
            <a:avLst/>
            <a:gdLst/>
            <a:ahLst/>
            <a:cxnLst/>
            <a:rect l="l" t="t" r="r" b="b"/>
            <a:pathLst>
              <a:path w="7496618" h="2380176">
                <a:moveTo>
                  <a:pt x="0" y="0"/>
                </a:moveTo>
                <a:lnTo>
                  <a:pt x="7496618" y="0"/>
                </a:lnTo>
                <a:lnTo>
                  <a:pt x="7496618" y="2380177"/>
                </a:lnTo>
                <a:lnTo>
                  <a:pt x="0" y="238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5143500" y="1615419"/>
            <a:ext cx="8001000" cy="1602875"/>
          </a:xfrm>
          <a:prstGeom prst="rect">
            <a:avLst/>
          </a:prstGeom>
        </p:spPr>
        <p:txBody>
          <a:bodyPr wrap="square" lIns="0" tIns="0" rIns="0" bIns="0" rtlCol="0" anchor="t">
            <a:spAutoFit/>
          </a:bodyPr>
          <a:lstStyle/>
          <a:p>
            <a:pPr algn="ctr">
              <a:lnSpc>
                <a:spcPts val="13102"/>
              </a:lnSpc>
            </a:pPr>
            <a:r>
              <a:rPr lang="en-US" sz="8000" dirty="0">
                <a:solidFill>
                  <a:srgbClr val="FFFFFF"/>
                </a:solidFill>
                <a:latin typeface="Caveat Brush"/>
                <a:ea typeface="Caveat Brush"/>
                <a:cs typeface="Caveat Brush"/>
                <a:sym typeface="Caveat Brush"/>
              </a:rPr>
              <a:t>Recommendations</a:t>
            </a:r>
          </a:p>
        </p:txBody>
      </p:sp>
      <p:sp>
        <p:nvSpPr>
          <p:cNvPr id="8" name="Freeform 8"/>
          <p:cNvSpPr/>
          <p:nvPr/>
        </p:nvSpPr>
        <p:spPr>
          <a:xfrm>
            <a:off x="2382809" y="4217618"/>
            <a:ext cx="4031744" cy="1280079"/>
          </a:xfrm>
          <a:custGeom>
            <a:avLst/>
            <a:gdLst/>
            <a:ahLst/>
            <a:cxnLst/>
            <a:rect l="l" t="t" r="r" b="b"/>
            <a:pathLst>
              <a:path w="4031744" h="1280079">
                <a:moveTo>
                  <a:pt x="0" y="0"/>
                </a:moveTo>
                <a:lnTo>
                  <a:pt x="4031744" y="0"/>
                </a:lnTo>
                <a:lnTo>
                  <a:pt x="4031744" y="1280079"/>
                </a:lnTo>
                <a:lnTo>
                  <a:pt x="0" y="1280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609600" y="4308576"/>
            <a:ext cx="9348021" cy="679673"/>
          </a:xfrm>
          <a:prstGeom prst="rect">
            <a:avLst/>
          </a:prstGeom>
        </p:spPr>
        <p:txBody>
          <a:bodyPr wrap="square" lIns="0" tIns="0" rIns="0" bIns="0" rtlCol="0" anchor="t">
            <a:spAutoFit/>
          </a:bodyPr>
          <a:lstStyle/>
          <a:p>
            <a:pPr marL="0" lvl="0" indent="0" algn="ctr">
              <a:lnSpc>
                <a:spcPts val="5957"/>
              </a:lnSpc>
              <a:spcBef>
                <a:spcPct val="0"/>
              </a:spcBef>
            </a:pPr>
            <a:r>
              <a:rPr lang="en-US" sz="2400" dirty="0">
                <a:solidFill>
                  <a:srgbClr val="FFFFFF"/>
                </a:solidFill>
                <a:latin typeface="Caveat Brush"/>
                <a:ea typeface="Caveat Brush"/>
                <a:cs typeface="Caveat Brush"/>
                <a:sym typeface="Caveat Brush"/>
              </a:rPr>
              <a:t>1. Targeted Advertising Campaigns</a:t>
            </a:r>
          </a:p>
        </p:txBody>
      </p:sp>
      <p:sp>
        <p:nvSpPr>
          <p:cNvPr id="12" name="Freeform 6">
            <a:extLst>
              <a:ext uri="{FF2B5EF4-FFF2-40B4-BE49-F238E27FC236}">
                <a16:creationId xmlns:a16="http://schemas.microsoft.com/office/drawing/2014/main" id="{ADC5E238-6324-B1B6-2E78-8420B59E419F}"/>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414946" y="-254854"/>
            <a:ext cx="5300094" cy="4114800"/>
          </a:xfrm>
          <a:custGeom>
            <a:avLst/>
            <a:gdLst/>
            <a:ahLst/>
            <a:cxnLst/>
            <a:rect l="l" t="t" r="r" b="b"/>
            <a:pathLst>
              <a:path w="5300094" h="4114800">
                <a:moveTo>
                  <a:pt x="0" y="0"/>
                </a:moveTo>
                <a:lnTo>
                  <a:pt x="5300094" y="0"/>
                </a:lnTo>
                <a:lnTo>
                  <a:pt x="530009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905000" y="5413293"/>
            <a:ext cx="15291622" cy="2946832"/>
          </a:xfrm>
          <a:prstGeom prst="rect">
            <a:avLst/>
          </a:prstGeom>
        </p:spPr>
        <p:txBody>
          <a:bodyPr wrap="square" lIns="0" tIns="0" rIns="0" bIns="0" rtlCol="0" anchor="t">
            <a:spAutoFit/>
          </a:bodyPr>
          <a:lstStyle/>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User Preferences: Use data on individual user preferences and listening habits to personalize marketing messages. Recommend tracks, playlists, and artists that align with their tastes.</a:t>
            </a: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Customized Playlists: Create and promote customized playlists based on user preferences, listening history, and trending tracks.</a:t>
            </a:r>
          </a:p>
        </p:txBody>
      </p:sp>
      <p:sp>
        <p:nvSpPr>
          <p:cNvPr id="6" name="Freeform 6"/>
          <p:cNvSpPr/>
          <p:nvPr/>
        </p:nvSpPr>
        <p:spPr>
          <a:xfrm>
            <a:off x="5395691" y="1479769"/>
            <a:ext cx="7496618" cy="2380176"/>
          </a:xfrm>
          <a:custGeom>
            <a:avLst/>
            <a:gdLst/>
            <a:ahLst/>
            <a:cxnLst/>
            <a:rect l="l" t="t" r="r" b="b"/>
            <a:pathLst>
              <a:path w="7496618" h="2380176">
                <a:moveTo>
                  <a:pt x="0" y="0"/>
                </a:moveTo>
                <a:lnTo>
                  <a:pt x="7496618" y="0"/>
                </a:lnTo>
                <a:lnTo>
                  <a:pt x="7496618" y="2380177"/>
                </a:lnTo>
                <a:lnTo>
                  <a:pt x="0" y="238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5143500" y="1615419"/>
            <a:ext cx="8001000" cy="1602875"/>
          </a:xfrm>
          <a:prstGeom prst="rect">
            <a:avLst/>
          </a:prstGeom>
        </p:spPr>
        <p:txBody>
          <a:bodyPr wrap="square" lIns="0" tIns="0" rIns="0" bIns="0" rtlCol="0" anchor="t">
            <a:spAutoFit/>
          </a:bodyPr>
          <a:lstStyle/>
          <a:p>
            <a:pPr algn="ctr">
              <a:lnSpc>
                <a:spcPts val="13102"/>
              </a:lnSpc>
            </a:pPr>
            <a:r>
              <a:rPr lang="en-US" sz="8000" dirty="0">
                <a:solidFill>
                  <a:srgbClr val="FFFFFF"/>
                </a:solidFill>
                <a:latin typeface="Caveat Brush"/>
                <a:ea typeface="Caveat Brush"/>
                <a:cs typeface="Caveat Brush"/>
                <a:sym typeface="Caveat Brush"/>
              </a:rPr>
              <a:t>Recommendations</a:t>
            </a:r>
          </a:p>
        </p:txBody>
      </p:sp>
      <p:sp>
        <p:nvSpPr>
          <p:cNvPr id="8" name="Freeform 8"/>
          <p:cNvSpPr/>
          <p:nvPr/>
        </p:nvSpPr>
        <p:spPr>
          <a:xfrm>
            <a:off x="2382809" y="4217618"/>
            <a:ext cx="4031744" cy="1280079"/>
          </a:xfrm>
          <a:custGeom>
            <a:avLst/>
            <a:gdLst/>
            <a:ahLst/>
            <a:cxnLst/>
            <a:rect l="l" t="t" r="r" b="b"/>
            <a:pathLst>
              <a:path w="4031744" h="1280079">
                <a:moveTo>
                  <a:pt x="0" y="0"/>
                </a:moveTo>
                <a:lnTo>
                  <a:pt x="4031744" y="0"/>
                </a:lnTo>
                <a:lnTo>
                  <a:pt x="4031744" y="1280079"/>
                </a:lnTo>
                <a:lnTo>
                  <a:pt x="0" y="1280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609600" y="4308576"/>
            <a:ext cx="9348021" cy="664990"/>
          </a:xfrm>
          <a:prstGeom prst="rect">
            <a:avLst/>
          </a:prstGeom>
        </p:spPr>
        <p:txBody>
          <a:bodyPr wrap="square" lIns="0" tIns="0" rIns="0" bIns="0" rtlCol="0" anchor="t">
            <a:spAutoFit/>
          </a:bodyPr>
          <a:lstStyle/>
          <a:p>
            <a:pPr marL="0" lvl="0" indent="0" algn="ctr">
              <a:lnSpc>
                <a:spcPts val="5957"/>
              </a:lnSpc>
              <a:spcBef>
                <a:spcPct val="0"/>
              </a:spcBef>
            </a:pPr>
            <a:r>
              <a:rPr lang="en-US" sz="2400" dirty="0">
                <a:solidFill>
                  <a:srgbClr val="FFFFFF"/>
                </a:solidFill>
                <a:latin typeface="Caveat Brush"/>
                <a:ea typeface="Caveat Brush"/>
                <a:cs typeface="Caveat Brush"/>
                <a:sym typeface="Caveat Brush"/>
              </a:rPr>
              <a:t>2. Personalized Marketing</a:t>
            </a:r>
          </a:p>
        </p:txBody>
      </p:sp>
      <p:sp>
        <p:nvSpPr>
          <p:cNvPr id="4" name="Freeform 6">
            <a:extLst>
              <a:ext uri="{FF2B5EF4-FFF2-40B4-BE49-F238E27FC236}">
                <a16:creationId xmlns:a16="http://schemas.microsoft.com/office/drawing/2014/main" id="{B02FAB07-8341-13A1-E634-3E3C7AB45ECF}"/>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Tree>
    <p:extLst>
      <p:ext uri="{BB962C8B-B14F-4D97-AF65-F5344CB8AC3E}">
        <p14:creationId xmlns:p14="http://schemas.microsoft.com/office/powerpoint/2010/main" val="1078245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414946" y="-254854"/>
            <a:ext cx="5300094" cy="4114800"/>
          </a:xfrm>
          <a:custGeom>
            <a:avLst/>
            <a:gdLst/>
            <a:ahLst/>
            <a:cxnLst/>
            <a:rect l="l" t="t" r="r" b="b"/>
            <a:pathLst>
              <a:path w="5300094" h="4114800">
                <a:moveTo>
                  <a:pt x="0" y="0"/>
                </a:moveTo>
                <a:lnTo>
                  <a:pt x="5300094" y="0"/>
                </a:lnTo>
                <a:lnTo>
                  <a:pt x="530009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905000" y="5413293"/>
            <a:ext cx="15291622" cy="2946832"/>
          </a:xfrm>
          <a:prstGeom prst="rect">
            <a:avLst/>
          </a:prstGeom>
        </p:spPr>
        <p:txBody>
          <a:bodyPr wrap="square" lIns="0" tIns="0" rIns="0" bIns="0" rtlCol="0" anchor="t">
            <a:spAutoFit/>
          </a:bodyPr>
          <a:lstStyle/>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Identify Emerging Artists: Use the popular artists visual to identify not only top-performing artists but also emerging ones who are gaining traction. Collaborate with these artists for promotions and exclusive content.</a:t>
            </a: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Cross-Genre Collaborations: Explore opportunities for cross-genre collaborations to attract a diverse audience and create unique content that stands out.</a:t>
            </a:r>
          </a:p>
        </p:txBody>
      </p:sp>
      <p:sp>
        <p:nvSpPr>
          <p:cNvPr id="6" name="Freeform 6"/>
          <p:cNvSpPr/>
          <p:nvPr/>
        </p:nvSpPr>
        <p:spPr>
          <a:xfrm>
            <a:off x="5395691" y="1479769"/>
            <a:ext cx="7496618" cy="2380176"/>
          </a:xfrm>
          <a:custGeom>
            <a:avLst/>
            <a:gdLst/>
            <a:ahLst/>
            <a:cxnLst/>
            <a:rect l="l" t="t" r="r" b="b"/>
            <a:pathLst>
              <a:path w="7496618" h="2380176">
                <a:moveTo>
                  <a:pt x="0" y="0"/>
                </a:moveTo>
                <a:lnTo>
                  <a:pt x="7496618" y="0"/>
                </a:lnTo>
                <a:lnTo>
                  <a:pt x="7496618" y="2380177"/>
                </a:lnTo>
                <a:lnTo>
                  <a:pt x="0" y="238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5143500" y="1615419"/>
            <a:ext cx="8001000" cy="1602875"/>
          </a:xfrm>
          <a:prstGeom prst="rect">
            <a:avLst/>
          </a:prstGeom>
        </p:spPr>
        <p:txBody>
          <a:bodyPr wrap="square" lIns="0" tIns="0" rIns="0" bIns="0" rtlCol="0" anchor="t">
            <a:spAutoFit/>
          </a:bodyPr>
          <a:lstStyle/>
          <a:p>
            <a:pPr algn="ctr">
              <a:lnSpc>
                <a:spcPts val="13102"/>
              </a:lnSpc>
            </a:pPr>
            <a:r>
              <a:rPr lang="en-US" sz="8000" dirty="0">
                <a:solidFill>
                  <a:srgbClr val="FFFFFF"/>
                </a:solidFill>
                <a:latin typeface="Caveat Brush"/>
                <a:ea typeface="Caveat Brush"/>
                <a:cs typeface="Caveat Brush"/>
                <a:sym typeface="Caveat Brush"/>
              </a:rPr>
              <a:t>Recommendations</a:t>
            </a:r>
          </a:p>
        </p:txBody>
      </p:sp>
      <p:sp>
        <p:nvSpPr>
          <p:cNvPr id="8" name="Freeform 8"/>
          <p:cNvSpPr/>
          <p:nvPr/>
        </p:nvSpPr>
        <p:spPr>
          <a:xfrm>
            <a:off x="2382809" y="4217618"/>
            <a:ext cx="4031744" cy="1280079"/>
          </a:xfrm>
          <a:custGeom>
            <a:avLst/>
            <a:gdLst/>
            <a:ahLst/>
            <a:cxnLst/>
            <a:rect l="l" t="t" r="r" b="b"/>
            <a:pathLst>
              <a:path w="4031744" h="1280079">
                <a:moveTo>
                  <a:pt x="0" y="0"/>
                </a:moveTo>
                <a:lnTo>
                  <a:pt x="4031744" y="0"/>
                </a:lnTo>
                <a:lnTo>
                  <a:pt x="4031744" y="1280079"/>
                </a:lnTo>
                <a:lnTo>
                  <a:pt x="0" y="1280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609600" y="4308576"/>
            <a:ext cx="9348021" cy="664990"/>
          </a:xfrm>
          <a:prstGeom prst="rect">
            <a:avLst/>
          </a:prstGeom>
        </p:spPr>
        <p:txBody>
          <a:bodyPr wrap="square" lIns="0" tIns="0" rIns="0" bIns="0" rtlCol="0" anchor="t">
            <a:spAutoFit/>
          </a:bodyPr>
          <a:lstStyle/>
          <a:p>
            <a:pPr marL="0" lvl="0" indent="0" algn="ctr">
              <a:lnSpc>
                <a:spcPts val="5957"/>
              </a:lnSpc>
              <a:spcBef>
                <a:spcPct val="0"/>
              </a:spcBef>
            </a:pPr>
            <a:r>
              <a:rPr lang="en-US" sz="2400" dirty="0">
                <a:solidFill>
                  <a:srgbClr val="FFFFFF"/>
                </a:solidFill>
                <a:latin typeface="Caveat Brush"/>
                <a:ea typeface="Caveat Brush"/>
                <a:cs typeface="Caveat Brush"/>
                <a:sym typeface="Caveat Brush"/>
              </a:rPr>
              <a:t>3. Strategic Collaborations</a:t>
            </a:r>
          </a:p>
        </p:txBody>
      </p:sp>
      <p:sp>
        <p:nvSpPr>
          <p:cNvPr id="4" name="Freeform 6">
            <a:extLst>
              <a:ext uri="{FF2B5EF4-FFF2-40B4-BE49-F238E27FC236}">
                <a16:creationId xmlns:a16="http://schemas.microsoft.com/office/drawing/2014/main" id="{67A4B76D-FDA1-00F9-9FC8-4D26190ED51C}"/>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Tree>
    <p:extLst>
      <p:ext uri="{BB962C8B-B14F-4D97-AF65-F5344CB8AC3E}">
        <p14:creationId xmlns:p14="http://schemas.microsoft.com/office/powerpoint/2010/main" val="820230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414946" y="-254854"/>
            <a:ext cx="5300094" cy="4114800"/>
          </a:xfrm>
          <a:custGeom>
            <a:avLst/>
            <a:gdLst/>
            <a:ahLst/>
            <a:cxnLst/>
            <a:rect l="l" t="t" r="r" b="b"/>
            <a:pathLst>
              <a:path w="5300094" h="4114800">
                <a:moveTo>
                  <a:pt x="0" y="0"/>
                </a:moveTo>
                <a:lnTo>
                  <a:pt x="5300094" y="0"/>
                </a:lnTo>
                <a:lnTo>
                  <a:pt x="530009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905000" y="5413293"/>
            <a:ext cx="15291622" cy="2946832"/>
          </a:xfrm>
          <a:prstGeom prst="rect">
            <a:avLst/>
          </a:prstGeom>
        </p:spPr>
        <p:txBody>
          <a:bodyPr wrap="square" lIns="0" tIns="0" rIns="0" bIns="0" rtlCol="0" anchor="t">
            <a:spAutoFit/>
          </a:bodyPr>
          <a:lstStyle/>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Expand Genre Offerings: Analyze the data to identify popular and trending genres. Expand content offerings in these genres to cater to user preferences.</a:t>
            </a: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Exclusive Releases: Provide exclusive releases or early access to new tracks for subscribers to increase engagement and retain users.</a:t>
            </a:r>
          </a:p>
        </p:txBody>
      </p:sp>
      <p:sp>
        <p:nvSpPr>
          <p:cNvPr id="6" name="Freeform 6"/>
          <p:cNvSpPr/>
          <p:nvPr/>
        </p:nvSpPr>
        <p:spPr>
          <a:xfrm>
            <a:off x="5395691" y="1479769"/>
            <a:ext cx="7496618" cy="2380176"/>
          </a:xfrm>
          <a:custGeom>
            <a:avLst/>
            <a:gdLst/>
            <a:ahLst/>
            <a:cxnLst/>
            <a:rect l="l" t="t" r="r" b="b"/>
            <a:pathLst>
              <a:path w="7496618" h="2380176">
                <a:moveTo>
                  <a:pt x="0" y="0"/>
                </a:moveTo>
                <a:lnTo>
                  <a:pt x="7496618" y="0"/>
                </a:lnTo>
                <a:lnTo>
                  <a:pt x="7496618" y="2380177"/>
                </a:lnTo>
                <a:lnTo>
                  <a:pt x="0" y="238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5143500" y="1615419"/>
            <a:ext cx="8001000" cy="1602875"/>
          </a:xfrm>
          <a:prstGeom prst="rect">
            <a:avLst/>
          </a:prstGeom>
        </p:spPr>
        <p:txBody>
          <a:bodyPr wrap="square" lIns="0" tIns="0" rIns="0" bIns="0" rtlCol="0" anchor="t">
            <a:spAutoFit/>
          </a:bodyPr>
          <a:lstStyle/>
          <a:p>
            <a:pPr algn="ctr">
              <a:lnSpc>
                <a:spcPts val="13102"/>
              </a:lnSpc>
            </a:pPr>
            <a:r>
              <a:rPr lang="en-US" sz="8000" dirty="0">
                <a:solidFill>
                  <a:srgbClr val="FFFFFF"/>
                </a:solidFill>
                <a:latin typeface="Caveat Brush"/>
                <a:ea typeface="Caveat Brush"/>
                <a:cs typeface="Caveat Brush"/>
                <a:sym typeface="Caveat Brush"/>
              </a:rPr>
              <a:t>Recommendations</a:t>
            </a:r>
          </a:p>
        </p:txBody>
      </p:sp>
      <p:sp>
        <p:nvSpPr>
          <p:cNvPr id="8" name="Freeform 8"/>
          <p:cNvSpPr/>
          <p:nvPr/>
        </p:nvSpPr>
        <p:spPr>
          <a:xfrm>
            <a:off x="2382809" y="4217618"/>
            <a:ext cx="4031744" cy="1280079"/>
          </a:xfrm>
          <a:custGeom>
            <a:avLst/>
            <a:gdLst/>
            <a:ahLst/>
            <a:cxnLst/>
            <a:rect l="l" t="t" r="r" b="b"/>
            <a:pathLst>
              <a:path w="4031744" h="1280079">
                <a:moveTo>
                  <a:pt x="0" y="0"/>
                </a:moveTo>
                <a:lnTo>
                  <a:pt x="4031744" y="0"/>
                </a:lnTo>
                <a:lnTo>
                  <a:pt x="4031744" y="1280079"/>
                </a:lnTo>
                <a:lnTo>
                  <a:pt x="0" y="1280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609600" y="4308576"/>
            <a:ext cx="9348021" cy="664990"/>
          </a:xfrm>
          <a:prstGeom prst="rect">
            <a:avLst/>
          </a:prstGeom>
        </p:spPr>
        <p:txBody>
          <a:bodyPr wrap="square" lIns="0" tIns="0" rIns="0" bIns="0" rtlCol="0" anchor="t">
            <a:spAutoFit/>
          </a:bodyPr>
          <a:lstStyle/>
          <a:p>
            <a:pPr marL="0" lvl="0" indent="0" algn="ctr">
              <a:lnSpc>
                <a:spcPts val="5957"/>
              </a:lnSpc>
              <a:spcBef>
                <a:spcPct val="0"/>
              </a:spcBef>
            </a:pPr>
            <a:r>
              <a:rPr lang="en-US" sz="2400" dirty="0">
                <a:solidFill>
                  <a:srgbClr val="FFFFFF"/>
                </a:solidFill>
                <a:latin typeface="Caveat Brush"/>
                <a:ea typeface="Caveat Brush"/>
                <a:cs typeface="Caveat Brush"/>
                <a:sym typeface="Caveat Brush"/>
              </a:rPr>
              <a:t>4. Content Diversification</a:t>
            </a:r>
          </a:p>
        </p:txBody>
      </p:sp>
      <p:sp>
        <p:nvSpPr>
          <p:cNvPr id="4" name="Freeform 6">
            <a:extLst>
              <a:ext uri="{FF2B5EF4-FFF2-40B4-BE49-F238E27FC236}">
                <a16:creationId xmlns:a16="http://schemas.microsoft.com/office/drawing/2014/main" id="{06A5570F-AF4C-AA72-D07A-8DFC663B5BF4}"/>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Tree>
    <p:extLst>
      <p:ext uri="{BB962C8B-B14F-4D97-AF65-F5344CB8AC3E}">
        <p14:creationId xmlns:p14="http://schemas.microsoft.com/office/powerpoint/2010/main" val="1199567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414946" y="-254854"/>
            <a:ext cx="5300094" cy="4114800"/>
          </a:xfrm>
          <a:custGeom>
            <a:avLst/>
            <a:gdLst/>
            <a:ahLst/>
            <a:cxnLst/>
            <a:rect l="l" t="t" r="r" b="b"/>
            <a:pathLst>
              <a:path w="5300094" h="4114800">
                <a:moveTo>
                  <a:pt x="0" y="0"/>
                </a:moveTo>
                <a:lnTo>
                  <a:pt x="5300094" y="0"/>
                </a:lnTo>
                <a:lnTo>
                  <a:pt x="530009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905000" y="5413293"/>
            <a:ext cx="15291622" cy="2946832"/>
          </a:xfrm>
          <a:prstGeom prst="rect">
            <a:avLst/>
          </a:prstGeom>
        </p:spPr>
        <p:txBody>
          <a:bodyPr wrap="square" lIns="0" tIns="0" rIns="0" bIns="0" rtlCol="0" anchor="t">
            <a:spAutoFit/>
          </a:bodyPr>
          <a:lstStyle/>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Monitor Trends: Continuously monitor streams trend over time to stay ahead of industry shifts. Use these insights to adjust marketing strategies and content offerings.</a:t>
            </a: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Forecast Future Trends: Utilize the streams forecast visual to predict future trends in music consumption. Plan marketing and content strategies based on these forecasts to stay proactive and competitive</a:t>
            </a:r>
          </a:p>
        </p:txBody>
      </p:sp>
      <p:sp>
        <p:nvSpPr>
          <p:cNvPr id="6" name="Freeform 6"/>
          <p:cNvSpPr/>
          <p:nvPr/>
        </p:nvSpPr>
        <p:spPr>
          <a:xfrm>
            <a:off x="5395691" y="1479769"/>
            <a:ext cx="7496618" cy="2380176"/>
          </a:xfrm>
          <a:custGeom>
            <a:avLst/>
            <a:gdLst/>
            <a:ahLst/>
            <a:cxnLst/>
            <a:rect l="l" t="t" r="r" b="b"/>
            <a:pathLst>
              <a:path w="7496618" h="2380176">
                <a:moveTo>
                  <a:pt x="0" y="0"/>
                </a:moveTo>
                <a:lnTo>
                  <a:pt x="7496618" y="0"/>
                </a:lnTo>
                <a:lnTo>
                  <a:pt x="7496618" y="2380177"/>
                </a:lnTo>
                <a:lnTo>
                  <a:pt x="0" y="238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5143500" y="1615419"/>
            <a:ext cx="8001000" cy="1602875"/>
          </a:xfrm>
          <a:prstGeom prst="rect">
            <a:avLst/>
          </a:prstGeom>
        </p:spPr>
        <p:txBody>
          <a:bodyPr wrap="square" lIns="0" tIns="0" rIns="0" bIns="0" rtlCol="0" anchor="t">
            <a:spAutoFit/>
          </a:bodyPr>
          <a:lstStyle/>
          <a:p>
            <a:pPr algn="ctr">
              <a:lnSpc>
                <a:spcPts val="13102"/>
              </a:lnSpc>
            </a:pPr>
            <a:r>
              <a:rPr lang="en-US" sz="8000" dirty="0">
                <a:solidFill>
                  <a:srgbClr val="FFFFFF"/>
                </a:solidFill>
                <a:latin typeface="Caveat Brush"/>
                <a:ea typeface="Caveat Brush"/>
                <a:cs typeface="Caveat Brush"/>
                <a:sym typeface="Caveat Brush"/>
              </a:rPr>
              <a:t>Recommendations</a:t>
            </a:r>
          </a:p>
        </p:txBody>
      </p:sp>
      <p:sp>
        <p:nvSpPr>
          <p:cNvPr id="8" name="Freeform 8"/>
          <p:cNvSpPr/>
          <p:nvPr/>
        </p:nvSpPr>
        <p:spPr>
          <a:xfrm>
            <a:off x="2382809" y="4217618"/>
            <a:ext cx="4031744" cy="1280079"/>
          </a:xfrm>
          <a:custGeom>
            <a:avLst/>
            <a:gdLst/>
            <a:ahLst/>
            <a:cxnLst/>
            <a:rect l="l" t="t" r="r" b="b"/>
            <a:pathLst>
              <a:path w="4031744" h="1280079">
                <a:moveTo>
                  <a:pt x="0" y="0"/>
                </a:moveTo>
                <a:lnTo>
                  <a:pt x="4031744" y="0"/>
                </a:lnTo>
                <a:lnTo>
                  <a:pt x="4031744" y="1280079"/>
                </a:lnTo>
                <a:lnTo>
                  <a:pt x="0" y="1280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609600" y="4308576"/>
            <a:ext cx="9348021" cy="664990"/>
          </a:xfrm>
          <a:prstGeom prst="rect">
            <a:avLst/>
          </a:prstGeom>
        </p:spPr>
        <p:txBody>
          <a:bodyPr wrap="square" lIns="0" tIns="0" rIns="0" bIns="0" rtlCol="0" anchor="t">
            <a:spAutoFit/>
          </a:bodyPr>
          <a:lstStyle/>
          <a:p>
            <a:pPr marL="0" lvl="0" indent="0" algn="ctr">
              <a:lnSpc>
                <a:spcPts val="5957"/>
              </a:lnSpc>
              <a:spcBef>
                <a:spcPct val="0"/>
              </a:spcBef>
            </a:pPr>
            <a:r>
              <a:rPr lang="en-US" sz="2400" dirty="0">
                <a:solidFill>
                  <a:srgbClr val="FFFFFF"/>
                </a:solidFill>
                <a:latin typeface="Caveat Brush"/>
                <a:ea typeface="Caveat Brush"/>
                <a:cs typeface="Caveat Brush"/>
                <a:sym typeface="Caveat Brush"/>
              </a:rPr>
              <a:t>5. Trend Analysis and Predictive Insights</a:t>
            </a:r>
          </a:p>
        </p:txBody>
      </p:sp>
      <p:sp>
        <p:nvSpPr>
          <p:cNvPr id="4" name="Freeform 6">
            <a:extLst>
              <a:ext uri="{FF2B5EF4-FFF2-40B4-BE49-F238E27FC236}">
                <a16:creationId xmlns:a16="http://schemas.microsoft.com/office/drawing/2014/main" id="{FCF33114-EC59-7504-C937-8D649E7A6178}"/>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Tree>
    <p:extLst>
      <p:ext uri="{BB962C8B-B14F-4D97-AF65-F5344CB8AC3E}">
        <p14:creationId xmlns:p14="http://schemas.microsoft.com/office/powerpoint/2010/main" val="4039768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414946" y="-254854"/>
            <a:ext cx="5300094" cy="4114800"/>
          </a:xfrm>
          <a:custGeom>
            <a:avLst/>
            <a:gdLst/>
            <a:ahLst/>
            <a:cxnLst/>
            <a:rect l="l" t="t" r="r" b="b"/>
            <a:pathLst>
              <a:path w="5300094" h="4114800">
                <a:moveTo>
                  <a:pt x="0" y="0"/>
                </a:moveTo>
                <a:lnTo>
                  <a:pt x="5300094" y="0"/>
                </a:lnTo>
                <a:lnTo>
                  <a:pt x="530009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905000" y="5413293"/>
            <a:ext cx="15291622" cy="2946832"/>
          </a:xfrm>
          <a:prstGeom prst="rect">
            <a:avLst/>
          </a:prstGeom>
        </p:spPr>
        <p:txBody>
          <a:bodyPr wrap="square" lIns="0" tIns="0" rIns="0" bIns="0" rtlCol="0" anchor="t">
            <a:spAutoFit/>
          </a:bodyPr>
          <a:lstStyle/>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Interactive Features: Add interactive features to the platform, such as user polls, ratings, and comments, to enhance engagement and gather real-time feedback.</a:t>
            </a: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Live Events and Virtual Concerts: Host live events and virtual concerts featuring popular artists to drive user engagement and increase platform usage.</a:t>
            </a:r>
          </a:p>
        </p:txBody>
      </p:sp>
      <p:sp>
        <p:nvSpPr>
          <p:cNvPr id="6" name="Freeform 6"/>
          <p:cNvSpPr/>
          <p:nvPr/>
        </p:nvSpPr>
        <p:spPr>
          <a:xfrm>
            <a:off x="5395691" y="1479769"/>
            <a:ext cx="7496618" cy="2380176"/>
          </a:xfrm>
          <a:custGeom>
            <a:avLst/>
            <a:gdLst/>
            <a:ahLst/>
            <a:cxnLst/>
            <a:rect l="l" t="t" r="r" b="b"/>
            <a:pathLst>
              <a:path w="7496618" h="2380176">
                <a:moveTo>
                  <a:pt x="0" y="0"/>
                </a:moveTo>
                <a:lnTo>
                  <a:pt x="7496618" y="0"/>
                </a:lnTo>
                <a:lnTo>
                  <a:pt x="7496618" y="2380177"/>
                </a:lnTo>
                <a:lnTo>
                  <a:pt x="0" y="238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5143500" y="1615419"/>
            <a:ext cx="8001000" cy="1602875"/>
          </a:xfrm>
          <a:prstGeom prst="rect">
            <a:avLst/>
          </a:prstGeom>
        </p:spPr>
        <p:txBody>
          <a:bodyPr wrap="square" lIns="0" tIns="0" rIns="0" bIns="0" rtlCol="0" anchor="t">
            <a:spAutoFit/>
          </a:bodyPr>
          <a:lstStyle/>
          <a:p>
            <a:pPr algn="ctr">
              <a:lnSpc>
                <a:spcPts val="13102"/>
              </a:lnSpc>
            </a:pPr>
            <a:r>
              <a:rPr lang="en-US" sz="8000" dirty="0">
                <a:solidFill>
                  <a:srgbClr val="FFFFFF"/>
                </a:solidFill>
                <a:latin typeface="Caveat Brush"/>
                <a:ea typeface="Caveat Brush"/>
                <a:cs typeface="Caveat Brush"/>
                <a:sym typeface="Caveat Brush"/>
              </a:rPr>
              <a:t>Recommendations</a:t>
            </a:r>
          </a:p>
        </p:txBody>
      </p:sp>
      <p:sp>
        <p:nvSpPr>
          <p:cNvPr id="8" name="Freeform 8"/>
          <p:cNvSpPr/>
          <p:nvPr/>
        </p:nvSpPr>
        <p:spPr>
          <a:xfrm>
            <a:off x="2382809" y="4217618"/>
            <a:ext cx="4031744" cy="1280079"/>
          </a:xfrm>
          <a:custGeom>
            <a:avLst/>
            <a:gdLst/>
            <a:ahLst/>
            <a:cxnLst/>
            <a:rect l="l" t="t" r="r" b="b"/>
            <a:pathLst>
              <a:path w="4031744" h="1280079">
                <a:moveTo>
                  <a:pt x="0" y="0"/>
                </a:moveTo>
                <a:lnTo>
                  <a:pt x="4031744" y="0"/>
                </a:lnTo>
                <a:lnTo>
                  <a:pt x="4031744" y="1280079"/>
                </a:lnTo>
                <a:lnTo>
                  <a:pt x="0" y="1280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609600" y="4308576"/>
            <a:ext cx="9348021" cy="664990"/>
          </a:xfrm>
          <a:prstGeom prst="rect">
            <a:avLst/>
          </a:prstGeom>
        </p:spPr>
        <p:txBody>
          <a:bodyPr wrap="square" lIns="0" tIns="0" rIns="0" bIns="0" rtlCol="0" anchor="t">
            <a:spAutoFit/>
          </a:bodyPr>
          <a:lstStyle/>
          <a:p>
            <a:pPr marL="0" lvl="0" indent="0" algn="ctr">
              <a:lnSpc>
                <a:spcPts val="5957"/>
              </a:lnSpc>
              <a:spcBef>
                <a:spcPct val="0"/>
              </a:spcBef>
            </a:pPr>
            <a:r>
              <a:rPr lang="en-US" sz="2400" dirty="0">
                <a:solidFill>
                  <a:srgbClr val="FFFFFF"/>
                </a:solidFill>
                <a:latin typeface="Caveat Brush"/>
                <a:ea typeface="Caveat Brush"/>
                <a:cs typeface="Caveat Brush"/>
                <a:sym typeface="Caveat Brush"/>
              </a:rPr>
              <a:t>6. Enhance User Engagement</a:t>
            </a:r>
          </a:p>
        </p:txBody>
      </p:sp>
      <p:sp>
        <p:nvSpPr>
          <p:cNvPr id="4" name="Freeform 6">
            <a:extLst>
              <a:ext uri="{FF2B5EF4-FFF2-40B4-BE49-F238E27FC236}">
                <a16:creationId xmlns:a16="http://schemas.microsoft.com/office/drawing/2014/main" id="{0FBEFBB6-83E2-C2AE-C50F-62914B2EDFAB}"/>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Tree>
    <p:extLst>
      <p:ext uri="{BB962C8B-B14F-4D97-AF65-F5344CB8AC3E}">
        <p14:creationId xmlns:p14="http://schemas.microsoft.com/office/powerpoint/2010/main" val="1533952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414946" y="-254854"/>
            <a:ext cx="5300094" cy="4114800"/>
          </a:xfrm>
          <a:custGeom>
            <a:avLst/>
            <a:gdLst/>
            <a:ahLst/>
            <a:cxnLst/>
            <a:rect l="l" t="t" r="r" b="b"/>
            <a:pathLst>
              <a:path w="5300094" h="4114800">
                <a:moveTo>
                  <a:pt x="0" y="0"/>
                </a:moveTo>
                <a:lnTo>
                  <a:pt x="5300094" y="0"/>
                </a:lnTo>
                <a:lnTo>
                  <a:pt x="530009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905000" y="5413293"/>
            <a:ext cx="15291622" cy="2946832"/>
          </a:xfrm>
          <a:prstGeom prst="rect">
            <a:avLst/>
          </a:prstGeom>
        </p:spPr>
        <p:txBody>
          <a:bodyPr wrap="square" lIns="0" tIns="0" rIns="0" bIns="0" rtlCol="0" anchor="t">
            <a:spAutoFit/>
          </a:bodyPr>
          <a:lstStyle/>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Regular Analysis: Regularly update and analyze the dashboard to keep track of new trends and changes in user behavior. Use these insights to make informed decisions about marketing strategies and content curation.</a:t>
            </a:r>
          </a:p>
          <a:p>
            <a:pPr algn="l">
              <a:lnSpc>
                <a:spcPts val="3284"/>
              </a:lnSpc>
            </a:pPr>
            <a:endParaRPr lang="en-US" sz="2346" dirty="0">
              <a:solidFill>
                <a:srgbClr val="FFFFFF"/>
              </a:solidFill>
              <a:latin typeface="Balsamiq Sans"/>
              <a:ea typeface="Balsamiq Sans"/>
              <a:cs typeface="Balsamiq Sans"/>
              <a:sym typeface="Balsamiq Sans"/>
            </a:endParaRPr>
          </a:p>
          <a:p>
            <a:pPr algn="l">
              <a:lnSpc>
                <a:spcPts val="3284"/>
              </a:lnSpc>
            </a:pPr>
            <a:r>
              <a:rPr lang="en-US" sz="2346" dirty="0">
                <a:solidFill>
                  <a:srgbClr val="FFFFFF"/>
                </a:solidFill>
                <a:latin typeface="Balsamiq Sans"/>
                <a:ea typeface="Balsamiq Sans"/>
                <a:cs typeface="Balsamiq Sans"/>
                <a:sym typeface="Balsamiq Sans"/>
              </a:rPr>
              <a:t>A/B Testing: Implement A/B testing for different marketing campaigns and content strategies to identify what works best and optimize accordingly.</a:t>
            </a:r>
          </a:p>
        </p:txBody>
      </p:sp>
      <p:sp>
        <p:nvSpPr>
          <p:cNvPr id="6" name="Freeform 6"/>
          <p:cNvSpPr/>
          <p:nvPr/>
        </p:nvSpPr>
        <p:spPr>
          <a:xfrm>
            <a:off x="5395691" y="1479769"/>
            <a:ext cx="7496618" cy="2380176"/>
          </a:xfrm>
          <a:custGeom>
            <a:avLst/>
            <a:gdLst/>
            <a:ahLst/>
            <a:cxnLst/>
            <a:rect l="l" t="t" r="r" b="b"/>
            <a:pathLst>
              <a:path w="7496618" h="2380176">
                <a:moveTo>
                  <a:pt x="0" y="0"/>
                </a:moveTo>
                <a:lnTo>
                  <a:pt x="7496618" y="0"/>
                </a:lnTo>
                <a:lnTo>
                  <a:pt x="7496618" y="2380177"/>
                </a:lnTo>
                <a:lnTo>
                  <a:pt x="0" y="238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5143500" y="1615419"/>
            <a:ext cx="8001000" cy="1602875"/>
          </a:xfrm>
          <a:prstGeom prst="rect">
            <a:avLst/>
          </a:prstGeom>
        </p:spPr>
        <p:txBody>
          <a:bodyPr wrap="square" lIns="0" tIns="0" rIns="0" bIns="0" rtlCol="0" anchor="t">
            <a:spAutoFit/>
          </a:bodyPr>
          <a:lstStyle/>
          <a:p>
            <a:pPr algn="ctr">
              <a:lnSpc>
                <a:spcPts val="13102"/>
              </a:lnSpc>
            </a:pPr>
            <a:r>
              <a:rPr lang="en-US" sz="8000" dirty="0">
                <a:solidFill>
                  <a:srgbClr val="FFFFFF"/>
                </a:solidFill>
                <a:latin typeface="Caveat Brush"/>
                <a:ea typeface="Caveat Brush"/>
                <a:cs typeface="Caveat Brush"/>
                <a:sym typeface="Caveat Brush"/>
              </a:rPr>
              <a:t>Recommendations</a:t>
            </a:r>
          </a:p>
        </p:txBody>
      </p:sp>
      <p:sp>
        <p:nvSpPr>
          <p:cNvPr id="8" name="Freeform 8"/>
          <p:cNvSpPr/>
          <p:nvPr/>
        </p:nvSpPr>
        <p:spPr>
          <a:xfrm>
            <a:off x="2382809" y="4217618"/>
            <a:ext cx="4031744" cy="1280079"/>
          </a:xfrm>
          <a:custGeom>
            <a:avLst/>
            <a:gdLst/>
            <a:ahLst/>
            <a:cxnLst/>
            <a:rect l="l" t="t" r="r" b="b"/>
            <a:pathLst>
              <a:path w="4031744" h="1280079">
                <a:moveTo>
                  <a:pt x="0" y="0"/>
                </a:moveTo>
                <a:lnTo>
                  <a:pt x="4031744" y="0"/>
                </a:lnTo>
                <a:lnTo>
                  <a:pt x="4031744" y="1280079"/>
                </a:lnTo>
                <a:lnTo>
                  <a:pt x="0" y="1280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609600" y="4308576"/>
            <a:ext cx="9348021" cy="664990"/>
          </a:xfrm>
          <a:prstGeom prst="rect">
            <a:avLst/>
          </a:prstGeom>
        </p:spPr>
        <p:txBody>
          <a:bodyPr wrap="square" lIns="0" tIns="0" rIns="0" bIns="0" rtlCol="0" anchor="t">
            <a:spAutoFit/>
          </a:bodyPr>
          <a:lstStyle/>
          <a:p>
            <a:pPr marL="0" lvl="0" indent="0" algn="ctr">
              <a:lnSpc>
                <a:spcPts val="5957"/>
              </a:lnSpc>
              <a:spcBef>
                <a:spcPct val="0"/>
              </a:spcBef>
            </a:pPr>
            <a:r>
              <a:rPr lang="en-US" sz="2400" dirty="0">
                <a:solidFill>
                  <a:srgbClr val="FFFFFF"/>
                </a:solidFill>
                <a:latin typeface="Caveat Brush"/>
                <a:ea typeface="Caveat Brush"/>
                <a:cs typeface="Caveat Brush"/>
                <a:sym typeface="Caveat Brush"/>
              </a:rPr>
              <a:t>7. Data-Driven Decision Making</a:t>
            </a:r>
          </a:p>
        </p:txBody>
      </p:sp>
      <p:sp>
        <p:nvSpPr>
          <p:cNvPr id="4" name="Freeform 6">
            <a:extLst>
              <a:ext uri="{FF2B5EF4-FFF2-40B4-BE49-F238E27FC236}">
                <a16:creationId xmlns:a16="http://schemas.microsoft.com/office/drawing/2014/main" id="{C6C19124-8011-21B8-C876-209812DEAE52}"/>
              </a:ext>
            </a:extLst>
          </p:cNvPr>
          <p:cNvSpPr/>
          <p:nvPr/>
        </p:nvSpPr>
        <p:spPr>
          <a:xfrm>
            <a:off x="15200297" y="160284"/>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7"/>
            <a:stretch>
              <a:fillRect/>
            </a:stretch>
          </a:blipFill>
        </p:spPr>
      </p:sp>
    </p:spTree>
    <p:extLst>
      <p:ext uri="{BB962C8B-B14F-4D97-AF65-F5344CB8AC3E}">
        <p14:creationId xmlns:p14="http://schemas.microsoft.com/office/powerpoint/2010/main" val="3590718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TextBox 3"/>
          <p:cNvSpPr txBox="1"/>
          <p:nvPr/>
        </p:nvSpPr>
        <p:spPr>
          <a:xfrm>
            <a:off x="2430300" y="4999704"/>
            <a:ext cx="12512110" cy="1681871"/>
          </a:xfrm>
          <a:prstGeom prst="rect">
            <a:avLst/>
          </a:prstGeom>
        </p:spPr>
        <p:txBody>
          <a:bodyPr wrap="square" lIns="0" tIns="0" rIns="0" bIns="0" rtlCol="0" anchor="t">
            <a:spAutoFit/>
          </a:bodyPr>
          <a:lstStyle/>
          <a:p>
            <a:pPr algn="ctr">
              <a:lnSpc>
                <a:spcPts val="3255"/>
              </a:lnSpc>
            </a:pPr>
            <a:r>
              <a:rPr lang="en-US" sz="2466" dirty="0">
                <a:solidFill>
                  <a:srgbClr val="FFFFFF"/>
                </a:solidFill>
                <a:latin typeface="Balsamiq Sans"/>
                <a:ea typeface="Balsamiq Sans"/>
                <a:cs typeface="Balsamiq Sans"/>
                <a:sym typeface="Balsamiq Sans"/>
              </a:rPr>
              <a:t>By implementing these recommendations, Spotify can leverage the insights gained from Tableau's visualizations to enhance user experience, increase engagement, and drive growth. Targeted advertising, personalized marketing, strategic collaborations, and continuous trend analysis will help Spotify stay competitive in the dynamic music industry</a:t>
            </a:r>
          </a:p>
        </p:txBody>
      </p:sp>
      <p:sp>
        <p:nvSpPr>
          <p:cNvPr id="4" name="Freeform 4"/>
          <p:cNvSpPr/>
          <p:nvPr/>
        </p:nvSpPr>
        <p:spPr>
          <a:xfrm>
            <a:off x="2430536" y="1656296"/>
            <a:ext cx="6040078" cy="1917725"/>
          </a:xfrm>
          <a:custGeom>
            <a:avLst/>
            <a:gdLst/>
            <a:ahLst/>
            <a:cxnLst/>
            <a:rect l="l" t="t" r="r" b="b"/>
            <a:pathLst>
              <a:path w="6040078" h="1917725">
                <a:moveTo>
                  <a:pt x="0" y="0"/>
                </a:moveTo>
                <a:lnTo>
                  <a:pt x="6040078" y="0"/>
                </a:lnTo>
                <a:lnTo>
                  <a:pt x="6040078" y="1917725"/>
                </a:lnTo>
                <a:lnTo>
                  <a:pt x="0" y="19177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rot="9985">
            <a:off x="2432383" y="1714729"/>
            <a:ext cx="5825613" cy="1442149"/>
          </a:xfrm>
          <a:prstGeom prst="rect">
            <a:avLst/>
          </a:prstGeom>
        </p:spPr>
        <p:txBody>
          <a:bodyPr lIns="0" tIns="0" rIns="0" bIns="0" rtlCol="0" anchor="t">
            <a:spAutoFit/>
          </a:bodyPr>
          <a:lstStyle/>
          <a:p>
            <a:pPr algn="ctr">
              <a:lnSpc>
                <a:spcPts val="11782"/>
              </a:lnSpc>
            </a:pPr>
            <a:r>
              <a:rPr lang="en-US" sz="8416" dirty="0">
                <a:solidFill>
                  <a:srgbClr val="FFFFFF"/>
                </a:solidFill>
                <a:latin typeface="Caveat Brush"/>
                <a:ea typeface="Caveat Brush"/>
                <a:cs typeface="Caveat Brush"/>
                <a:sym typeface="Caveat Brush"/>
              </a:rPr>
              <a:t>Conclusion</a:t>
            </a:r>
          </a:p>
        </p:txBody>
      </p:sp>
      <p:sp>
        <p:nvSpPr>
          <p:cNvPr id="9" name="Freeform 9"/>
          <p:cNvSpPr/>
          <p:nvPr/>
        </p:nvSpPr>
        <p:spPr>
          <a:xfrm>
            <a:off x="15864721" y="-190500"/>
            <a:ext cx="2242974" cy="2447690"/>
          </a:xfrm>
          <a:custGeom>
            <a:avLst/>
            <a:gdLst/>
            <a:ahLst/>
            <a:cxnLst/>
            <a:rect l="l" t="t" r="r" b="b"/>
            <a:pathLst>
              <a:path w="2242974" h="2447690">
                <a:moveTo>
                  <a:pt x="0" y="0"/>
                </a:moveTo>
                <a:lnTo>
                  <a:pt x="2242974" y="0"/>
                </a:lnTo>
                <a:lnTo>
                  <a:pt x="2242974" y="2447690"/>
                </a:lnTo>
                <a:lnTo>
                  <a:pt x="0" y="24476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flipH="1">
            <a:off x="11125200" y="808995"/>
            <a:ext cx="3656072" cy="3383528"/>
          </a:xfrm>
          <a:custGeom>
            <a:avLst/>
            <a:gdLst/>
            <a:ahLst/>
            <a:cxnLst/>
            <a:rect l="l" t="t" r="r" b="b"/>
            <a:pathLst>
              <a:path w="3656072" h="3383528">
                <a:moveTo>
                  <a:pt x="3656072" y="0"/>
                </a:moveTo>
                <a:lnTo>
                  <a:pt x="0" y="0"/>
                </a:lnTo>
                <a:lnTo>
                  <a:pt x="0" y="3383528"/>
                </a:lnTo>
                <a:lnTo>
                  <a:pt x="3656072" y="3383528"/>
                </a:lnTo>
                <a:lnTo>
                  <a:pt x="3656072"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6">
            <a:extLst>
              <a:ext uri="{FF2B5EF4-FFF2-40B4-BE49-F238E27FC236}">
                <a16:creationId xmlns:a16="http://schemas.microsoft.com/office/drawing/2014/main" id="{672EAD53-F3A5-E6CA-8CEB-138317D397A1}"/>
              </a:ext>
            </a:extLst>
          </p:cNvPr>
          <p:cNvSpPr/>
          <p:nvPr/>
        </p:nvSpPr>
        <p:spPr>
          <a:xfrm>
            <a:off x="-197001" y="280588"/>
            <a:ext cx="3087703" cy="1736833"/>
          </a:xfrm>
          <a:custGeom>
            <a:avLst/>
            <a:gdLst/>
            <a:ahLst/>
            <a:cxnLst/>
            <a:rect l="l" t="t" r="r" b="b"/>
            <a:pathLst>
              <a:path w="3087703" h="1736833">
                <a:moveTo>
                  <a:pt x="0" y="0"/>
                </a:moveTo>
                <a:lnTo>
                  <a:pt x="3087703" y="0"/>
                </a:lnTo>
                <a:lnTo>
                  <a:pt x="3087703" y="1736832"/>
                </a:lnTo>
                <a:lnTo>
                  <a:pt x="0" y="1736832"/>
                </a:lnTo>
                <a:lnTo>
                  <a:pt x="0" y="0"/>
                </a:lnTo>
                <a:close/>
              </a:path>
            </a:pathLst>
          </a:custGeom>
          <a:blipFill>
            <a:blip r:embed="rId9"/>
            <a:stretch>
              <a:fillRect/>
            </a:stretch>
          </a:blipFill>
        </p:spPr>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TextBox 3"/>
          <p:cNvSpPr txBox="1"/>
          <p:nvPr/>
        </p:nvSpPr>
        <p:spPr>
          <a:xfrm>
            <a:off x="3992358" y="3213834"/>
            <a:ext cx="10303285" cy="4248144"/>
          </a:xfrm>
          <a:prstGeom prst="rect">
            <a:avLst/>
          </a:prstGeom>
        </p:spPr>
        <p:txBody>
          <a:bodyPr lIns="0" tIns="0" rIns="0" bIns="0" rtlCol="0" anchor="t">
            <a:spAutoFit/>
          </a:bodyPr>
          <a:lstStyle/>
          <a:p>
            <a:pPr algn="ctr">
              <a:lnSpc>
                <a:spcPts val="15860"/>
              </a:lnSpc>
            </a:pPr>
            <a:r>
              <a:rPr lang="en-US" sz="19341">
                <a:solidFill>
                  <a:srgbClr val="FFFFFF"/>
                </a:solidFill>
                <a:latin typeface="Caveat Brush"/>
                <a:ea typeface="Caveat Brush"/>
                <a:cs typeface="Caveat Brush"/>
                <a:sym typeface="Caveat Brush"/>
              </a:rPr>
              <a:t>THANK YOU!</a:t>
            </a:r>
          </a:p>
        </p:txBody>
      </p:sp>
      <p:sp>
        <p:nvSpPr>
          <p:cNvPr id="4" name="Freeform 4"/>
          <p:cNvSpPr/>
          <p:nvPr/>
        </p:nvSpPr>
        <p:spPr>
          <a:xfrm rot="-825270">
            <a:off x="4314807" y="3981121"/>
            <a:ext cx="2168278" cy="4114800"/>
          </a:xfrm>
          <a:custGeom>
            <a:avLst/>
            <a:gdLst/>
            <a:ahLst/>
            <a:cxnLst/>
            <a:rect l="l" t="t" r="r" b="b"/>
            <a:pathLst>
              <a:path w="2168278" h="4114800">
                <a:moveTo>
                  <a:pt x="0" y="0"/>
                </a:moveTo>
                <a:lnTo>
                  <a:pt x="2168278" y="0"/>
                </a:lnTo>
                <a:lnTo>
                  <a:pt x="216827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697693" y="6879238"/>
            <a:ext cx="6892615" cy="1165479"/>
          </a:xfrm>
          <a:custGeom>
            <a:avLst/>
            <a:gdLst/>
            <a:ahLst/>
            <a:cxnLst/>
            <a:rect l="l" t="t" r="r" b="b"/>
            <a:pathLst>
              <a:path w="6892615" h="1165479">
                <a:moveTo>
                  <a:pt x="0" y="0"/>
                </a:moveTo>
                <a:lnTo>
                  <a:pt x="6892614" y="0"/>
                </a:lnTo>
                <a:lnTo>
                  <a:pt x="6892614" y="1165479"/>
                </a:lnTo>
                <a:lnTo>
                  <a:pt x="0" y="11654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5428085" y="0"/>
            <a:ext cx="2486462" cy="2508984"/>
          </a:xfrm>
          <a:custGeom>
            <a:avLst/>
            <a:gdLst/>
            <a:ahLst/>
            <a:cxnLst/>
            <a:rect l="l" t="t" r="r" b="b"/>
            <a:pathLst>
              <a:path w="2486462" h="2508984">
                <a:moveTo>
                  <a:pt x="0" y="0"/>
                </a:moveTo>
                <a:lnTo>
                  <a:pt x="2486462" y="0"/>
                </a:lnTo>
                <a:lnTo>
                  <a:pt x="2486462" y="2508984"/>
                </a:lnTo>
                <a:lnTo>
                  <a:pt x="0" y="25089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0" y="8040383"/>
            <a:ext cx="2413968" cy="2435833"/>
          </a:xfrm>
          <a:custGeom>
            <a:avLst/>
            <a:gdLst/>
            <a:ahLst/>
            <a:cxnLst/>
            <a:rect l="l" t="t" r="r" b="b"/>
            <a:pathLst>
              <a:path w="2413968" h="2435833">
                <a:moveTo>
                  <a:pt x="0" y="0"/>
                </a:moveTo>
                <a:lnTo>
                  <a:pt x="2413968" y="0"/>
                </a:lnTo>
                <a:lnTo>
                  <a:pt x="2413968" y="2435834"/>
                </a:lnTo>
                <a:lnTo>
                  <a:pt x="0" y="24358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grpSp>
        <p:nvGrpSpPr>
          <p:cNvPr id="3" name="Group 3"/>
          <p:cNvGrpSpPr>
            <a:grpSpLocks noChangeAspect="1"/>
          </p:cNvGrpSpPr>
          <p:nvPr/>
        </p:nvGrpSpPr>
        <p:grpSpPr>
          <a:xfrm rot="593546">
            <a:off x="10764782" y="2006577"/>
            <a:ext cx="5221021" cy="6126952"/>
            <a:chOff x="0" y="0"/>
            <a:chExt cx="11125200" cy="13055600"/>
          </a:xfrm>
        </p:grpSpPr>
        <p:sp>
          <p:nvSpPr>
            <p:cNvPr id="4" name="Freeform 4"/>
            <p:cNvSpPr/>
            <p:nvPr/>
          </p:nvSpPr>
          <p:spPr>
            <a:xfrm>
              <a:off x="438150" y="657860"/>
              <a:ext cx="10280650" cy="10716260"/>
            </a:xfrm>
            <a:custGeom>
              <a:avLst/>
              <a:gdLst/>
              <a:ahLst/>
              <a:cxnLst/>
              <a:rect l="l" t="t" r="r" b="b"/>
              <a:pathLst>
                <a:path w="10280650" h="10716260">
                  <a:moveTo>
                    <a:pt x="0" y="0"/>
                  </a:moveTo>
                  <a:lnTo>
                    <a:pt x="10280650" y="0"/>
                  </a:lnTo>
                  <a:lnTo>
                    <a:pt x="10280650" y="10716260"/>
                  </a:lnTo>
                  <a:lnTo>
                    <a:pt x="0" y="10716260"/>
                  </a:lnTo>
                  <a:close/>
                </a:path>
              </a:pathLst>
            </a:custGeom>
            <a:blipFill>
              <a:blip r:embed="rId3"/>
              <a:stretch>
                <a:fillRect l="-42767" r="-42767"/>
              </a:stretch>
            </a:blipFill>
          </p:spPr>
        </p:sp>
        <p:sp>
          <p:nvSpPr>
            <p:cNvPr id="5" name="Freeform 5"/>
            <p:cNvSpPr/>
            <p:nvPr/>
          </p:nvSpPr>
          <p:spPr>
            <a:xfrm>
              <a:off x="0" y="0"/>
              <a:ext cx="11125200" cy="13055600"/>
            </a:xfrm>
            <a:custGeom>
              <a:avLst/>
              <a:gdLst/>
              <a:ahLst/>
              <a:cxnLst/>
              <a:rect l="l" t="t" r="r" b="b"/>
              <a:pathLst>
                <a:path w="11125200" h="13055600">
                  <a:moveTo>
                    <a:pt x="0" y="0"/>
                  </a:moveTo>
                  <a:lnTo>
                    <a:pt x="0" y="13055600"/>
                  </a:lnTo>
                  <a:lnTo>
                    <a:pt x="11125200" y="13055600"/>
                  </a:lnTo>
                  <a:lnTo>
                    <a:pt x="11125200" y="0"/>
                  </a:lnTo>
                  <a:lnTo>
                    <a:pt x="0" y="0"/>
                  </a:lnTo>
                  <a:close/>
                  <a:moveTo>
                    <a:pt x="9537700" y="10160000"/>
                  </a:moveTo>
                  <a:lnTo>
                    <a:pt x="1358900" y="10160000"/>
                  </a:lnTo>
                  <a:lnTo>
                    <a:pt x="1358900" y="1981200"/>
                  </a:lnTo>
                  <a:lnTo>
                    <a:pt x="9537700" y="1981200"/>
                  </a:lnTo>
                  <a:lnTo>
                    <a:pt x="9537700" y="10160000"/>
                  </a:lnTo>
                  <a:close/>
                </a:path>
              </a:pathLst>
            </a:custGeom>
            <a:blipFill>
              <a:blip r:embed="rId4"/>
              <a:stretch>
                <a:fillRect l="-21" r="-21"/>
              </a:stretch>
            </a:blipFill>
          </p:spPr>
        </p:sp>
        <p:sp>
          <p:nvSpPr>
            <p:cNvPr id="6" name="Freeform 6"/>
            <p:cNvSpPr/>
            <p:nvPr/>
          </p:nvSpPr>
          <p:spPr>
            <a:xfrm>
              <a:off x="-2540" y="-1270"/>
              <a:ext cx="11127740" cy="13051790"/>
            </a:xfrm>
            <a:custGeom>
              <a:avLst/>
              <a:gdLst/>
              <a:ahLst/>
              <a:cxnLst/>
              <a:rect l="l" t="t" r="r" b="b"/>
              <a:pathLst>
                <a:path w="11127740" h="13051790">
                  <a:moveTo>
                    <a:pt x="0" y="0"/>
                  </a:moveTo>
                  <a:lnTo>
                    <a:pt x="0" y="13051790"/>
                  </a:lnTo>
                  <a:lnTo>
                    <a:pt x="11127740" y="13051790"/>
                  </a:lnTo>
                  <a:lnTo>
                    <a:pt x="11127740" y="0"/>
                  </a:lnTo>
                  <a:lnTo>
                    <a:pt x="0" y="0"/>
                  </a:lnTo>
                  <a:close/>
                  <a:moveTo>
                    <a:pt x="10360660" y="10704830"/>
                  </a:moveTo>
                  <a:lnTo>
                    <a:pt x="812800" y="10704830"/>
                  </a:lnTo>
                  <a:lnTo>
                    <a:pt x="812800" y="1225550"/>
                  </a:lnTo>
                  <a:lnTo>
                    <a:pt x="10360660" y="1225550"/>
                  </a:lnTo>
                  <a:lnTo>
                    <a:pt x="10360660" y="10704830"/>
                  </a:lnTo>
                  <a:close/>
                </a:path>
              </a:pathLst>
            </a:custGeom>
            <a:solidFill>
              <a:srgbClr val="FFF5F0"/>
            </a:solidFill>
          </p:spPr>
        </p:sp>
      </p:grpSp>
      <p:sp>
        <p:nvSpPr>
          <p:cNvPr id="7" name="Freeform 7"/>
          <p:cNvSpPr/>
          <p:nvPr/>
        </p:nvSpPr>
        <p:spPr>
          <a:xfrm>
            <a:off x="2344746" y="1875596"/>
            <a:ext cx="5811833" cy="1845257"/>
          </a:xfrm>
          <a:custGeom>
            <a:avLst/>
            <a:gdLst/>
            <a:ahLst/>
            <a:cxnLst/>
            <a:rect l="l" t="t" r="r" b="b"/>
            <a:pathLst>
              <a:path w="5811833" h="1845257">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794203" y="2395623"/>
            <a:ext cx="5362376" cy="871878"/>
          </a:xfrm>
          <a:prstGeom prst="rect">
            <a:avLst/>
          </a:prstGeom>
        </p:spPr>
        <p:txBody>
          <a:bodyPr lIns="0" tIns="0" rIns="0" bIns="0" rtlCol="0" anchor="t">
            <a:spAutoFit/>
          </a:bodyPr>
          <a:lstStyle/>
          <a:p>
            <a:pPr algn="l">
              <a:lnSpc>
                <a:spcPts val="6611"/>
              </a:lnSpc>
            </a:pPr>
            <a:r>
              <a:rPr lang="en-US" sz="6418">
                <a:solidFill>
                  <a:srgbClr val="FFFFFF"/>
                </a:solidFill>
                <a:latin typeface="Caveat Brush"/>
                <a:ea typeface="Caveat Brush"/>
                <a:cs typeface="Caveat Brush"/>
                <a:sym typeface="Caveat Brush"/>
              </a:rPr>
              <a:t>Business Model</a:t>
            </a:r>
          </a:p>
        </p:txBody>
      </p:sp>
      <p:sp>
        <p:nvSpPr>
          <p:cNvPr id="9" name="TextBox 9"/>
          <p:cNvSpPr txBox="1"/>
          <p:nvPr/>
        </p:nvSpPr>
        <p:spPr>
          <a:xfrm>
            <a:off x="1742671" y="4436496"/>
            <a:ext cx="7665843" cy="4284522"/>
          </a:xfrm>
          <a:prstGeom prst="rect">
            <a:avLst/>
          </a:prstGeom>
        </p:spPr>
        <p:txBody>
          <a:bodyPr lIns="0" tIns="0" rIns="0" bIns="0" rtlCol="0" anchor="t">
            <a:spAutoFit/>
          </a:bodyPr>
          <a:lstStyle/>
          <a:p>
            <a:pPr algn="l">
              <a:lnSpc>
                <a:spcPts val="4252"/>
              </a:lnSpc>
            </a:pPr>
            <a:r>
              <a:rPr lang="en-US" sz="3221">
                <a:solidFill>
                  <a:srgbClr val="FFFFFF"/>
                </a:solidFill>
                <a:latin typeface="Balsamiq Sans"/>
                <a:ea typeface="Balsamiq Sans"/>
                <a:cs typeface="Balsamiq Sans"/>
                <a:sym typeface="Balsamiq Sans"/>
              </a:rPr>
              <a:t>Free Tiers</a:t>
            </a:r>
          </a:p>
          <a:p>
            <a:pPr algn="l">
              <a:lnSpc>
                <a:spcPts val="4252"/>
              </a:lnSpc>
            </a:pPr>
            <a:r>
              <a:rPr lang="en-US" sz="3221">
                <a:solidFill>
                  <a:srgbClr val="FFFFFF"/>
                </a:solidFill>
                <a:latin typeface="Balsamiq Sans"/>
                <a:ea typeface="Balsamiq Sans"/>
                <a:cs typeface="Balsamiq Sans"/>
                <a:sym typeface="Balsamiq Sans"/>
              </a:rPr>
              <a:t>Premium Tier</a:t>
            </a:r>
          </a:p>
          <a:p>
            <a:pPr algn="l">
              <a:lnSpc>
                <a:spcPts val="4252"/>
              </a:lnSpc>
            </a:pPr>
            <a:endParaRPr lang="en-US" sz="3221">
              <a:solidFill>
                <a:srgbClr val="FFFFFF"/>
              </a:solidFill>
              <a:latin typeface="Balsamiq Sans"/>
              <a:ea typeface="Balsamiq Sans"/>
              <a:cs typeface="Balsamiq Sans"/>
              <a:sym typeface="Balsamiq Sans"/>
            </a:endParaRPr>
          </a:p>
          <a:p>
            <a:pPr algn="l">
              <a:lnSpc>
                <a:spcPts val="4252"/>
              </a:lnSpc>
            </a:pPr>
            <a:endParaRPr lang="en-US" sz="3221">
              <a:solidFill>
                <a:srgbClr val="FFFFFF"/>
              </a:solidFill>
              <a:latin typeface="Balsamiq Sans"/>
              <a:ea typeface="Balsamiq Sans"/>
              <a:cs typeface="Balsamiq Sans"/>
              <a:sym typeface="Balsamiq Sans"/>
            </a:endParaRPr>
          </a:p>
          <a:p>
            <a:pPr algn="l">
              <a:lnSpc>
                <a:spcPts val="4252"/>
              </a:lnSpc>
            </a:pPr>
            <a:endParaRPr lang="en-US" sz="3221">
              <a:solidFill>
                <a:srgbClr val="FFFFFF"/>
              </a:solidFill>
              <a:latin typeface="Balsamiq Sans"/>
              <a:ea typeface="Balsamiq Sans"/>
              <a:cs typeface="Balsamiq Sans"/>
              <a:sym typeface="Balsamiq Sans"/>
            </a:endParaRPr>
          </a:p>
          <a:p>
            <a:pPr algn="l">
              <a:lnSpc>
                <a:spcPts val="4252"/>
              </a:lnSpc>
            </a:pPr>
            <a:endParaRPr lang="en-US" sz="3221">
              <a:solidFill>
                <a:srgbClr val="FFFFFF"/>
              </a:solidFill>
              <a:latin typeface="Balsamiq Sans"/>
              <a:ea typeface="Balsamiq Sans"/>
              <a:cs typeface="Balsamiq Sans"/>
              <a:sym typeface="Balsamiq Sans"/>
            </a:endParaRPr>
          </a:p>
          <a:p>
            <a:pPr algn="l">
              <a:lnSpc>
                <a:spcPts val="4252"/>
              </a:lnSpc>
            </a:pPr>
            <a:endParaRPr lang="en-US" sz="3221">
              <a:solidFill>
                <a:srgbClr val="FFFFFF"/>
              </a:solidFill>
              <a:latin typeface="Balsamiq Sans"/>
              <a:ea typeface="Balsamiq Sans"/>
              <a:cs typeface="Balsamiq Sans"/>
              <a:sym typeface="Balsamiq Sans"/>
            </a:endParaRPr>
          </a:p>
          <a:p>
            <a:pPr algn="l">
              <a:lnSpc>
                <a:spcPts val="4252"/>
              </a:lnSpc>
            </a:pPr>
            <a:endParaRPr lang="en-US" sz="3221">
              <a:solidFill>
                <a:srgbClr val="FFFFFF"/>
              </a:solidFill>
              <a:latin typeface="Balsamiq Sans"/>
              <a:ea typeface="Balsamiq Sans"/>
              <a:cs typeface="Balsamiq Sans"/>
              <a:sym typeface="Balsamiq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888" b="-17888"/>
            </a:stretch>
          </a:blipFill>
        </p:spPr>
      </p:sp>
      <p:sp>
        <p:nvSpPr>
          <p:cNvPr id="3" name="TextBox 3"/>
          <p:cNvSpPr txBox="1"/>
          <p:nvPr/>
        </p:nvSpPr>
        <p:spPr>
          <a:xfrm>
            <a:off x="3906556" y="5095875"/>
            <a:ext cx="10474887" cy="3198929"/>
          </a:xfrm>
          <a:prstGeom prst="rect">
            <a:avLst/>
          </a:prstGeom>
        </p:spPr>
        <p:txBody>
          <a:bodyPr lIns="0" tIns="0" rIns="0" bIns="0" rtlCol="0" anchor="t">
            <a:spAutoFit/>
          </a:bodyPr>
          <a:lstStyle/>
          <a:p>
            <a:pPr algn="ctr">
              <a:lnSpc>
                <a:spcPts val="4252"/>
              </a:lnSpc>
            </a:pPr>
            <a:r>
              <a:rPr lang="en-US" sz="3221">
                <a:solidFill>
                  <a:srgbClr val="FFFFF4"/>
                </a:solidFill>
                <a:latin typeface="Balsamiq Sans"/>
                <a:ea typeface="Balsamiq Sans"/>
                <a:cs typeface="Balsamiq Sans"/>
                <a:sym typeface="Balsamiq Sans"/>
              </a:rPr>
              <a:t>This project aims to leverage Tableau's powerful visualization capabilities to transform raw Spotify data into meaningful and interactive visualizations. These visualizations will enable users to gain insights, make data-driven decisions, and explore their music preferences in a visually engaging manner.</a:t>
            </a:r>
          </a:p>
        </p:txBody>
      </p:sp>
      <p:sp>
        <p:nvSpPr>
          <p:cNvPr id="4" name="Freeform 4"/>
          <p:cNvSpPr/>
          <p:nvPr/>
        </p:nvSpPr>
        <p:spPr>
          <a:xfrm>
            <a:off x="6037537" y="2668937"/>
            <a:ext cx="6212926" cy="1972604"/>
          </a:xfrm>
          <a:custGeom>
            <a:avLst/>
            <a:gdLst/>
            <a:ahLst/>
            <a:cxnLst/>
            <a:rect l="l" t="t" r="r" b="b"/>
            <a:pathLst>
              <a:path w="6212926" h="1972604">
                <a:moveTo>
                  <a:pt x="0" y="0"/>
                </a:moveTo>
                <a:lnTo>
                  <a:pt x="6212926" y="0"/>
                </a:lnTo>
                <a:lnTo>
                  <a:pt x="6212926" y="1972604"/>
                </a:lnTo>
                <a:lnTo>
                  <a:pt x="0" y="1972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rot="9985">
            <a:off x="6168001" y="2582328"/>
            <a:ext cx="5951998" cy="1659895"/>
          </a:xfrm>
          <a:prstGeom prst="rect">
            <a:avLst/>
          </a:prstGeom>
        </p:spPr>
        <p:txBody>
          <a:bodyPr lIns="0" tIns="0" rIns="0" bIns="0" rtlCol="0" anchor="t">
            <a:spAutoFit/>
          </a:bodyPr>
          <a:lstStyle/>
          <a:p>
            <a:pPr algn="ctr">
              <a:lnSpc>
                <a:spcPts val="13795"/>
              </a:lnSpc>
            </a:pPr>
            <a:r>
              <a:rPr lang="en-US" sz="9853">
                <a:solidFill>
                  <a:srgbClr val="FFFFFF"/>
                </a:solidFill>
                <a:latin typeface="Caveat Brush"/>
                <a:ea typeface="Caveat Brush"/>
                <a:cs typeface="Caveat Brush"/>
                <a:sym typeface="Caveat Brush"/>
              </a:rPr>
              <a:t>OVERVIEW</a:t>
            </a:r>
          </a:p>
        </p:txBody>
      </p:sp>
      <p:sp>
        <p:nvSpPr>
          <p:cNvPr id="6" name="Freeform 6"/>
          <p:cNvSpPr/>
          <p:nvPr/>
        </p:nvSpPr>
        <p:spPr>
          <a:xfrm>
            <a:off x="6803135" y="1373063"/>
            <a:ext cx="4681729" cy="1486449"/>
          </a:xfrm>
          <a:custGeom>
            <a:avLst/>
            <a:gdLst/>
            <a:ahLst/>
            <a:cxnLst/>
            <a:rect l="l" t="t" r="r" b="b"/>
            <a:pathLst>
              <a:path w="4681729" h="1486449">
                <a:moveTo>
                  <a:pt x="0" y="0"/>
                </a:moveTo>
                <a:lnTo>
                  <a:pt x="4681730" y="0"/>
                </a:lnTo>
                <a:lnTo>
                  <a:pt x="4681730" y="1486450"/>
                </a:lnTo>
                <a:lnTo>
                  <a:pt x="0" y="14864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4546383" y="6297775"/>
            <a:ext cx="2712917" cy="2960525"/>
          </a:xfrm>
          <a:custGeom>
            <a:avLst/>
            <a:gdLst/>
            <a:ahLst/>
            <a:cxnLst/>
            <a:rect l="l" t="t" r="r" b="b"/>
            <a:pathLst>
              <a:path w="2712917" h="2960525">
                <a:moveTo>
                  <a:pt x="0" y="0"/>
                </a:moveTo>
                <a:lnTo>
                  <a:pt x="2712917" y="0"/>
                </a:lnTo>
                <a:lnTo>
                  <a:pt x="2712917" y="2960525"/>
                </a:lnTo>
                <a:lnTo>
                  <a:pt x="0" y="29605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flipH="1">
            <a:off x="563056" y="6117782"/>
            <a:ext cx="4261464" cy="3943791"/>
          </a:xfrm>
          <a:custGeom>
            <a:avLst/>
            <a:gdLst/>
            <a:ahLst/>
            <a:cxnLst/>
            <a:rect l="l" t="t" r="r" b="b"/>
            <a:pathLst>
              <a:path w="4261464" h="3943791">
                <a:moveTo>
                  <a:pt x="4261464" y="0"/>
                </a:moveTo>
                <a:lnTo>
                  <a:pt x="0" y="0"/>
                </a:lnTo>
                <a:lnTo>
                  <a:pt x="0" y="3943791"/>
                </a:lnTo>
                <a:lnTo>
                  <a:pt x="4261464" y="3943791"/>
                </a:lnTo>
                <a:lnTo>
                  <a:pt x="4261464"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731752" y="840578"/>
            <a:ext cx="2153971" cy="1212822"/>
          </a:xfrm>
          <a:custGeom>
            <a:avLst/>
            <a:gdLst/>
            <a:ahLst/>
            <a:cxnLst/>
            <a:rect l="l" t="t" r="r" b="b"/>
            <a:pathLst>
              <a:path w="2153971" h="1212822">
                <a:moveTo>
                  <a:pt x="0" y="0"/>
                </a:moveTo>
                <a:lnTo>
                  <a:pt x="2153971" y="0"/>
                </a:lnTo>
                <a:lnTo>
                  <a:pt x="2153971" y="1212822"/>
                </a:lnTo>
                <a:lnTo>
                  <a:pt x="0" y="1212822"/>
                </a:lnTo>
                <a:lnTo>
                  <a:pt x="0" y="0"/>
                </a:lnTo>
                <a:close/>
              </a:path>
            </a:pathLst>
          </a:custGeom>
          <a:blipFill>
            <a:blip r:embed="rId9"/>
            <a:stretch>
              <a:fillRect/>
            </a:stretch>
          </a:blipFill>
        </p:spPr>
      </p:sp>
      <p:sp>
        <p:nvSpPr>
          <p:cNvPr id="10" name="TextBox 10"/>
          <p:cNvSpPr txBox="1"/>
          <p:nvPr/>
        </p:nvSpPr>
        <p:spPr>
          <a:xfrm>
            <a:off x="6506218" y="1230188"/>
            <a:ext cx="5275565" cy="1334825"/>
          </a:xfrm>
          <a:prstGeom prst="rect">
            <a:avLst/>
          </a:prstGeom>
        </p:spPr>
        <p:txBody>
          <a:bodyPr lIns="0" tIns="0" rIns="0" bIns="0" rtlCol="0" anchor="t">
            <a:spAutoFit/>
          </a:bodyPr>
          <a:lstStyle/>
          <a:p>
            <a:pPr algn="ctr">
              <a:lnSpc>
                <a:spcPts val="10980"/>
              </a:lnSpc>
            </a:pPr>
            <a:r>
              <a:rPr lang="en-US" sz="7843">
                <a:solidFill>
                  <a:srgbClr val="FFFFFF"/>
                </a:solidFill>
                <a:latin typeface="Caveat Brush"/>
                <a:ea typeface="Caveat Brush"/>
                <a:cs typeface="Caveat Brush"/>
                <a:sym typeface="Caveat Brush"/>
              </a:rPr>
              <a:t>PROJECT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Freeform 3"/>
          <p:cNvSpPr/>
          <p:nvPr/>
        </p:nvSpPr>
        <p:spPr>
          <a:xfrm>
            <a:off x="5724186" y="1457156"/>
            <a:ext cx="6839629" cy="2171582"/>
          </a:xfrm>
          <a:custGeom>
            <a:avLst/>
            <a:gdLst/>
            <a:ahLst/>
            <a:cxnLst/>
            <a:rect l="l" t="t" r="r" b="b"/>
            <a:pathLst>
              <a:path w="6839629" h="2171582">
                <a:moveTo>
                  <a:pt x="0" y="0"/>
                </a:moveTo>
                <a:lnTo>
                  <a:pt x="6839628" y="0"/>
                </a:lnTo>
                <a:lnTo>
                  <a:pt x="6839628" y="2171582"/>
                </a:lnTo>
                <a:lnTo>
                  <a:pt x="0" y="21715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268898" y="1451084"/>
            <a:ext cx="7750204" cy="1519971"/>
          </a:xfrm>
          <a:prstGeom prst="rect">
            <a:avLst/>
          </a:prstGeom>
        </p:spPr>
        <p:txBody>
          <a:bodyPr lIns="0" tIns="0" rIns="0" bIns="0" rtlCol="0" anchor="t">
            <a:spAutoFit/>
          </a:bodyPr>
          <a:lstStyle/>
          <a:p>
            <a:pPr algn="ctr">
              <a:lnSpc>
                <a:spcPts val="12415"/>
              </a:lnSpc>
            </a:pPr>
            <a:r>
              <a:rPr lang="en-US" sz="8868">
                <a:solidFill>
                  <a:srgbClr val="FFFFFF"/>
                </a:solidFill>
                <a:latin typeface="Caveat Brush"/>
                <a:ea typeface="Caveat Brush"/>
                <a:cs typeface="Caveat Brush"/>
                <a:sym typeface="Caveat Brush"/>
              </a:rPr>
              <a:t>OBJECTIVES</a:t>
            </a:r>
          </a:p>
        </p:txBody>
      </p:sp>
      <p:sp>
        <p:nvSpPr>
          <p:cNvPr id="5" name="Freeform 5"/>
          <p:cNvSpPr/>
          <p:nvPr/>
        </p:nvSpPr>
        <p:spPr>
          <a:xfrm rot="-439770">
            <a:off x="12653267" y="778853"/>
            <a:ext cx="994777" cy="1103774"/>
          </a:xfrm>
          <a:custGeom>
            <a:avLst/>
            <a:gdLst/>
            <a:ahLst/>
            <a:cxnLst/>
            <a:rect l="l" t="t" r="r" b="b"/>
            <a:pathLst>
              <a:path w="994777" h="1103774">
                <a:moveTo>
                  <a:pt x="0" y="0"/>
                </a:moveTo>
                <a:lnTo>
                  <a:pt x="994776" y="0"/>
                </a:lnTo>
                <a:lnTo>
                  <a:pt x="994776" y="1103775"/>
                </a:lnTo>
                <a:lnTo>
                  <a:pt x="0" y="11037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265362" y="5574598"/>
            <a:ext cx="6669543" cy="1783174"/>
          </a:xfrm>
          <a:prstGeom prst="rect">
            <a:avLst/>
          </a:prstGeom>
        </p:spPr>
        <p:txBody>
          <a:bodyPr lIns="0" tIns="0" rIns="0" bIns="0" rtlCol="0" anchor="t">
            <a:spAutoFit/>
          </a:bodyPr>
          <a:lstStyle/>
          <a:p>
            <a:pPr algn="l">
              <a:lnSpc>
                <a:spcPts val="3564"/>
              </a:lnSpc>
            </a:pPr>
            <a:r>
              <a:rPr lang="en-US" sz="2546">
                <a:solidFill>
                  <a:srgbClr val="FFFFFF"/>
                </a:solidFill>
                <a:latin typeface="Balsamiq Sans"/>
                <a:ea typeface="Balsamiq Sans"/>
                <a:cs typeface="Balsamiq Sans"/>
                <a:sym typeface="Balsamiq Sans"/>
              </a:rPr>
              <a:t>Data Driven Decision Making -  Artists, marketers, and industry professionals can make informed decisions based on the insights gained from the visualizations.</a:t>
            </a:r>
          </a:p>
        </p:txBody>
      </p:sp>
      <p:sp>
        <p:nvSpPr>
          <p:cNvPr id="7" name="TextBox 7"/>
          <p:cNvSpPr txBox="1"/>
          <p:nvPr/>
        </p:nvSpPr>
        <p:spPr>
          <a:xfrm>
            <a:off x="2106139" y="4447080"/>
            <a:ext cx="6234119" cy="949485"/>
          </a:xfrm>
          <a:prstGeom prst="rect">
            <a:avLst/>
          </a:prstGeom>
        </p:spPr>
        <p:txBody>
          <a:bodyPr lIns="0" tIns="0" rIns="0" bIns="0" rtlCol="0" anchor="t">
            <a:spAutoFit/>
          </a:bodyPr>
          <a:lstStyle/>
          <a:p>
            <a:pPr marL="0" lvl="0" indent="0" algn="l">
              <a:lnSpc>
                <a:spcPts val="7521"/>
              </a:lnSpc>
              <a:spcBef>
                <a:spcPct val="0"/>
              </a:spcBef>
            </a:pPr>
            <a:r>
              <a:rPr lang="en-US" sz="6267">
                <a:solidFill>
                  <a:srgbClr val="FFFFFF"/>
                </a:solidFill>
                <a:latin typeface="Caveat Brush"/>
                <a:ea typeface="Caveat Brush"/>
                <a:cs typeface="Caveat Brush"/>
                <a:sym typeface="Caveat Brush"/>
              </a:rPr>
              <a:t>OBJECTIVE 1</a:t>
            </a:r>
          </a:p>
        </p:txBody>
      </p:sp>
      <p:sp>
        <p:nvSpPr>
          <p:cNvPr id="8" name="TextBox 8"/>
          <p:cNvSpPr txBox="1"/>
          <p:nvPr/>
        </p:nvSpPr>
        <p:spPr>
          <a:xfrm>
            <a:off x="1908532" y="5574598"/>
            <a:ext cx="7012546" cy="2678524"/>
          </a:xfrm>
          <a:prstGeom prst="rect">
            <a:avLst/>
          </a:prstGeom>
        </p:spPr>
        <p:txBody>
          <a:bodyPr lIns="0" tIns="0" rIns="0" bIns="0" rtlCol="0" anchor="t">
            <a:spAutoFit/>
          </a:bodyPr>
          <a:lstStyle/>
          <a:p>
            <a:pPr algn="l">
              <a:lnSpc>
                <a:spcPts val="3564"/>
              </a:lnSpc>
            </a:pPr>
            <a:r>
              <a:rPr lang="en-US" sz="2546">
                <a:solidFill>
                  <a:srgbClr val="FFFFFF"/>
                </a:solidFill>
                <a:latin typeface="Balsamiq Sans"/>
                <a:ea typeface="Balsamiq Sans"/>
                <a:cs typeface="Balsamiq Sans"/>
                <a:sym typeface="Balsamiq Sans"/>
              </a:rPr>
              <a:t>User Insights - Users can easily explore their music preferences and discover new trends in their listening habits.</a:t>
            </a:r>
          </a:p>
          <a:p>
            <a:pPr algn="l">
              <a:lnSpc>
                <a:spcPts val="3564"/>
              </a:lnSpc>
            </a:pPr>
            <a:endParaRPr lang="en-US" sz="2546">
              <a:solidFill>
                <a:srgbClr val="FFFFFF"/>
              </a:solidFill>
              <a:latin typeface="Balsamiq Sans"/>
              <a:ea typeface="Balsamiq Sans"/>
              <a:cs typeface="Balsamiq Sans"/>
              <a:sym typeface="Balsamiq Sans"/>
            </a:endParaRPr>
          </a:p>
          <a:p>
            <a:pPr algn="l">
              <a:lnSpc>
                <a:spcPts val="3564"/>
              </a:lnSpc>
            </a:pPr>
            <a:r>
              <a:rPr lang="en-US" sz="2546">
                <a:solidFill>
                  <a:srgbClr val="FFFFFF"/>
                </a:solidFill>
                <a:latin typeface="Balsamiq Sans"/>
                <a:ea typeface="Balsamiq Sans"/>
                <a:cs typeface="Balsamiq Sans"/>
                <a:sym typeface="Balsamiq Sans"/>
              </a:rPr>
              <a:t>Enhance Engagement - Based on analysis, improve enhancements and engagements.</a:t>
            </a:r>
          </a:p>
        </p:txBody>
      </p:sp>
      <p:sp>
        <p:nvSpPr>
          <p:cNvPr id="9" name="TextBox 9"/>
          <p:cNvSpPr txBox="1"/>
          <p:nvPr/>
        </p:nvSpPr>
        <p:spPr>
          <a:xfrm>
            <a:off x="10211723" y="4447080"/>
            <a:ext cx="6272082" cy="949485"/>
          </a:xfrm>
          <a:prstGeom prst="rect">
            <a:avLst/>
          </a:prstGeom>
        </p:spPr>
        <p:txBody>
          <a:bodyPr lIns="0" tIns="0" rIns="0" bIns="0" rtlCol="0" anchor="t">
            <a:spAutoFit/>
          </a:bodyPr>
          <a:lstStyle/>
          <a:p>
            <a:pPr marL="0" lvl="0" indent="0" algn="l">
              <a:lnSpc>
                <a:spcPts val="7521"/>
              </a:lnSpc>
              <a:spcBef>
                <a:spcPct val="0"/>
              </a:spcBef>
            </a:pPr>
            <a:r>
              <a:rPr lang="en-US" sz="6267">
                <a:solidFill>
                  <a:srgbClr val="FFFFFF"/>
                </a:solidFill>
                <a:latin typeface="Caveat Brush"/>
                <a:ea typeface="Caveat Brush"/>
                <a:cs typeface="Caveat Brush"/>
                <a:sym typeface="Caveat Brush"/>
              </a:rPr>
              <a:t>OBJECTIVE 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888" b="-17888"/>
            </a:stretch>
          </a:blipFill>
        </p:spPr>
      </p:sp>
      <p:sp>
        <p:nvSpPr>
          <p:cNvPr id="3" name="TextBox 3"/>
          <p:cNvSpPr txBox="1"/>
          <p:nvPr/>
        </p:nvSpPr>
        <p:spPr>
          <a:xfrm>
            <a:off x="3906556" y="5095875"/>
            <a:ext cx="10474887" cy="3198929"/>
          </a:xfrm>
          <a:prstGeom prst="rect">
            <a:avLst/>
          </a:prstGeom>
        </p:spPr>
        <p:txBody>
          <a:bodyPr lIns="0" tIns="0" rIns="0" bIns="0" rtlCol="0" anchor="t">
            <a:spAutoFit/>
          </a:bodyPr>
          <a:lstStyle/>
          <a:p>
            <a:pPr marL="695526" lvl="1" indent="-347763" algn="l">
              <a:lnSpc>
                <a:spcPts val="4252"/>
              </a:lnSpc>
              <a:buFont typeface="Arial"/>
              <a:buChar char="•"/>
            </a:pPr>
            <a:r>
              <a:rPr lang="en-US" sz="3221">
                <a:solidFill>
                  <a:srgbClr val="FFFFF4"/>
                </a:solidFill>
                <a:latin typeface="Balsamiq Sans"/>
                <a:ea typeface="Balsamiq Sans"/>
                <a:cs typeface="Balsamiq Sans"/>
                <a:sym typeface="Balsamiq Sans"/>
              </a:rPr>
              <a:t>Data Cleaning &amp; Preparation</a:t>
            </a:r>
          </a:p>
          <a:p>
            <a:pPr marL="695526" lvl="1" indent="-347763" algn="l">
              <a:lnSpc>
                <a:spcPts val="4252"/>
              </a:lnSpc>
              <a:buFont typeface="Arial"/>
              <a:buChar char="•"/>
            </a:pPr>
            <a:r>
              <a:rPr lang="en-US" sz="3221">
                <a:solidFill>
                  <a:srgbClr val="FFFFF4"/>
                </a:solidFill>
                <a:latin typeface="Balsamiq Sans"/>
                <a:ea typeface="Balsamiq Sans"/>
                <a:cs typeface="Balsamiq Sans"/>
                <a:sym typeface="Balsamiq Sans"/>
              </a:rPr>
              <a:t>Exploratory Data Analysis (EDA)</a:t>
            </a:r>
          </a:p>
          <a:p>
            <a:pPr marL="695526" lvl="1" indent="-347763" algn="l">
              <a:lnSpc>
                <a:spcPts val="4252"/>
              </a:lnSpc>
              <a:buFont typeface="Arial"/>
              <a:buChar char="•"/>
            </a:pPr>
            <a:r>
              <a:rPr lang="en-US" sz="3221">
                <a:solidFill>
                  <a:srgbClr val="FFFFF4"/>
                </a:solidFill>
                <a:latin typeface="Balsamiq Sans"/>
                <a:ea typeface="Balsamiq Sans"/>
                <a:cs typeface="Balsamiq Sans"/>
                <a:sym typeface="Balsamiq Sans"/>
              </a:rPr>
              <a:t>Data Visualizations</a:t>
            </a:r>
          </a:p>
          <a:p>
            <a:pPr marL="695526" lvl="1" indent="-347763" algn="l">
              <a:lnSpc>
                <a:spcPts val="4252"/>
              </a:lnSpc>
              <a:buFont typeface="Arial"/>
              <a:buChar char="•"/>
            </a:pPr>
            <a:r>
              <a:rPr lang="en-US" sz="3221">
                <a:solidFill>
                  <a:srgbClr val="FFFFF4"/>
                </a:solidFill>
                <a:latin typeface="Balsamiq Sans"/>
                <a:ea typeface="Balsamiq Sans"/>
                <a:cs typeface="Balsamiq Sans"/>
                <a:sym typeface="Balsamiq Sans"/>
              </a:rPr>
              <a:t>Dashboard Creation</a:t>
            </a:r>
          </a:p>
          <a:p>
            <a:pPr marL="695526" lvl="1" indent="-347763" algn="l">
              <a:lnSpc>
                <a:spcPts val="4252"/>
              </a:lnSpc>
              <a:buFont typeface="Arial"/>
              <a:buChar char="•"/>
            </a:pPr>
            <a:r>
              <a:rPr lang="en-US" sz="3221">
                <a:solidFill>
                  <a:srgbClr val="FFFFF4"/>
                </a:solidFill>
                <a:latin typeface="Balsamiq Sans"/>
                <a:ea typeface="Balsamiq Sans"/>
                <a:cs typeface="Balsamiq Sans"/>
                <a:sym typeface="Balsamiq Sans"/>
              </a:rPr>
              <a:t>Recommendations</a:t>
            </a:r>
          </a:p>
          <a:p>
            <a:pPr algn="l">
              <a:lnSpc>
                <a:spcPts val="4252"/>
              </a:lnSpc>
            </a:pPr>
            <a:endParaRPr lang="en-US" sz="3221">
              <a:solidFill>
                <a:srgbClr val="FFFFF4"/>
              </a:solidFill>
              <a:latin typeface="Balsamiq Sans"/>
              <a:ea typeface="Balsamiq Sans"/>
              <a:cs typeface="Balsamiq Sans"/>
              <a:sym typeface="Balsamiq Sans"/>
            </a:endParaRPr>
          </a:p>
        </p:txBody>
      </p:sp>
      <p:sp>
        <p:nvSpPr>
          <p:cNvPr id="4" name="Freeform 4"/>
          <p:cNvSpPr/>
          <p:nvPr/>
        </p:nvSpPr>
        <p:spPr>
          <a:xfrm>
            <a:off x="6037537" y="2668937"/>
            <a:ext cx="6212926" cy="1972604"/>
          </a:xfrm>
          <a:custGeom>
            <a:avLst/>
            <a:gdLst/>
            <a:ahLst/>
            <a:cxnLst/>
            <a:rect l="l" t="t" r="r" b="b"/>
            <a:pathLst>
              <a:path w="6212926" h="1972604">
                <a:moveTo>
                  <a:pt x="0" y="0"/>
                </a:moveTo>
                <a:lnTo>
                  <a:pt x="6212926" y="0"/>
                </a:lnTo>
                <a:lnTo>
                  <a:pt x="6212926" y="1972604"/>
                </a:lnTo>
                <a:lnTo>
                  <a:pt x="0" y="1972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rot="9985">
            <a:off x="6168001" y="2582328"/>
            <a:ext cx="5951998" cy="1659895"/>
          </a:xfrm>
          <a:prstGeom prst="rect">
            <a:avLst/>
          </a:prstGeom>
        </p:spPr>
        <p:txBody>
          <a:bodyPr lIns="0" tIns="0" rIns="0" bIns="0" rtlCol="0" anchor="t">
            <a:spAutoFit/>
          </a:bodyPr>
          <a:lstStyle/>
          <a:p>
            <a:pPr algn="ctr">
              <a:lnSpc>
                <a:spcPts val="13795"/>
              </a:lnSpc>
            </a:pPr>
            <a:r>
              <a:rPr lang="en-US" sz="9853">
                <a:solidFill>
                  <a:srgbClr val="FFFFFF"/>
                </a:solidFill>
                <a:latin typeface="Caveat Brush"/>
                <a:ea typeface="Caveat Brush"/>
                <a:cs typeface="Caveat Brush"/>
                <a:sym typeface="Caveat Brush"/>
              </a:rPr>
              <a:t>APPROACH</a:t>
            </a:r>
          </a:p>
        </p:txBody>
      </p:sp>
      <p:sp>
        <p:nvSpPr>
          <p:cNvPr id="6" name="Freeform 6"/>
          <p:cNvSpPr/>
          <p:nvPr/>
        </p:nvSpPr>
        <p:spPr>
          <a:xfrm>
            <a:off x="6803135" y="1373063"/>
            <a:ext cx="4681729" cy="1486449"/>
          </a:xfrm>
          <a:custGeom>
            <a:avLst/>
            <a:gdLst/>
            <a:ahLst/>
            <a:cxnLst/>
            <a:rect l="l" t="t" r="r" b="b"/>
            <a:pathLst>
              <a:path w="4681729" h="1486449">
                <a:moveTo>
                  <a:pt x="0" y="0"/>
                </a:moveTo>
                <a:lnTo>
                  <a:pt x="4681730" y="0"/>
                </a:lnTo>
                <a:lnTo>
                  <a:pt x="4681730" y="1486450"/>
                </a:lnTo>
                <a:lnTo>
                  <a:pt x="0" y="14864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4546383" y="6297775"/>
            <a:ext cx="2712917" cy="2960525"/>
          </a:xfrm>
          <a:custGeom>
            <a:avLst/>
            <a:gdLst/>
            <a:ahLst/>
            <a:cxnLst/>
            <a:rect l="l" t="t" r="r" b="b"/>
            <a:pathLst>
              <a:path w="2712917" h="2960525">
                <a:moveTo>
                  <a:pt x="0" y="0"/>
                </a:moveTo>
                <a:lnTo>
                  <a:pt x="2712917" y="0"/>
                </a:lnTo>
                <a:lnTo>
                  <a:pt x="2712917" y="2960525"/>
                </a:lnTo>
                <a:lnTo>
                  <a:pt x="0" y="29605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flipH="1">
            <a:off x="563056" y="6117782"/>
            <a:ext cx="4261464" cy="3943791"/>
          </a:xfrm>
          <a:custGeom>
            <a:avLst/>
            <a:gdLst/>
            <a:ahLst/>
            <a:cxnLst/>
            <a:rect l="l" t="t" r="r" b="b"/>
            <a:pathLst>
              <a:path w="4261464" h="3943791">
                <a:moveTo>
                  <a:pt x="4261464" y="0"/>
                </a:moveTo>
                <a:lnTo>
                  <a:pt x="0" y="0"/>
                </a:lnTo>
                <a:lnTo>
                  <a:pt x="0" y="3943791"/>
                </a:lnTo>
                <a:lnTo>
                  <a:pt x="4261464" y="3943791"/>
                </a:lnTo>
                <a:lnTo>
                  <a:pt x="4261464"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731752" y="840578"/>
            <a:ext cx="2153971" cy="1212822"/>
          </a:xfrm>
          <a:custGeom>
            <a:avLst/>
            <a:gdLst/>
            <a:ahLst/>
            <a:cxnLst/>
            <a:rect l="l" t="t" r="r" b="b"/>
            <a:pathLst>
              <a:path w="2153971" h="1212822">
                <a:moveTo>
                  <a:pt x="0" y="0"/>
                </a:moveTo>
                <a:lnTo>
                  <a:pt x="2153971" y="0"/>
                </a:lnTo>
                <a:lnTo>
                  <a:pt x="2153971" y="1212822"/>
                </a:lnTo>
                <a:lnTo>
                  <a:pt x="0" y="1212822"/>
                </a:lnTo>
                <a:lnTo>
                  <a:pt x="0" y="0"/>
                </a:lnTo>
                <a:close/>
              </a:path>
            </a:pathLst>
          </a:custGeom>
          <a:blipFill>
            <a:blip r:embed="rId9"/>
            <a:stretch>
              <a:fillRect/>
            </a:stretch>
          </a:blipFill>
        </p:spPr>
      </p:sp>
      <p:sp>
        <p:nvSpPr>
          <p:cNvPr id="10" name="TextBox 10"/>
          <p:cNvSpPr txBox="1"/>
          <p:nvPr/>
        </p:nvSpPr>
        <p:spPr>
          <a:xfrm>
            <a:off x="6506218" y="1230188"/>
            <a:ext cx="5275565" cy="1334825"/>
          </a:xfrm>
          <a:prstGeom prst="rect">
            <a:avLst/>
          </a:prstGeom>
        </p:spPr>
        <p:txBody>
          <a:bodyPr lIns="0" tIns="0" rIns="0" bIns="0" rtlCol="0" anchor="t">
            <a:spAutoFit/>
          </a:bodyPr>
          <a:lstStyle/>
          <a:p>
            <a:pPr algn="ctr">
              <a:lnSpc>
                <a:spcPts val="10980"/>
              </a:lnSpc>
            </a:pPr>
            <a:r>
              <a:rPr lang="en-US" sz="7843">
                <a:solidFill>
                  <a:srgbClr val="FFFFFF"/>
                </a:solidFill>
                <a:latin typeface="Caveat Brush"/>
                <a:ea typeface="Caveat Brush"/>
                <a:cs typeface="Caveat Brush"/>
                <a:sym typeface="Caveat Brush"/>
              </a:rPr>
              <a:t>PROJECT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888" b="-17888"/>
            </a:stretch>
          </a:blipFill>
        </p:spPr>
      </p:sp>
      <p:sp>
        <p:nvSpPr>
          <p:cNvPr id="3" name="TextBox 3"/>
          <p:cNvSpPr txBox="1"/>
          <p:nvPr/>
        </p:nvSpPr>
        <p:spPr>
          <a:xfrm>
            <a:off x="1644780" y="5213041"/>
            <a:ext cx="14093122" cy="4265729"/>
          </a:xfrm>
          <a:prstGeom prst="rect">
            <a:avLst/>
          </a:prstGeom>
        </p:spPr>
        <p:txBody>
          <a:bodyPr lIns="0" tIns="0" rIns="0" bIns="0" rtlCol="0" anchor="t">
            <a:spAutoFit/>
          </a:bodyPr>
          <a:lstStyle/>
          <a:p>
            <a:pPr algn="l">
              <a:lnSpc>
                <a:spcPts val="4252"/>
              </a:lnSpc>
            </a:pPr>
            <a:r>
              <a:rPr lang="en-US" sz="3221">
                <a:solidFill>
                  <a:srgbClr val="FFFFF4"/>
                </a:solidFill>
                <a:latin typeface="Balsamiq Sans"/>
                <a:ea typeface="Balsamiq Sans"/>
                <a:cs typeface="Balsamiq Sans"/>
                <a:sym typeface="Balsamiq Sans"/>
              </a:rPr>
              <a:t>I began by downloading the raw Spotify data in CSV format, converting it to an Excel file for easier manipulation. I removed null, duplicate, and blank values to ensure data integrity and standardized date formats for consistency across the dataset. To facilitate analysis, I structured the data into five different sheets: Track Sheet, Artist Sheet, Streams Sheet, Position Sheet, and Country Sheet. This cleaned and organized data is now ready for insightful analysis and visualization in Tableau.</a:t>
            </a:r>
          </a:p>
          <a:p>
            <a:pPr algn="l">
              <a:lnSpc>
                <a:spcPts val="4252"/>
              </a:lnSpc>
            </a:pPr>
            <a:endParaRPr lang="en-US" sz="3221">
              <a:solidFill>
                <a:srgbClr val="FFFFF4"/>
              </a:solidFill>
              <a:latin typeface="Balsamiq Sans"/>
              <a:ea typeface="Balsamiq Sans"/>
              <a:cs typeface="Balsamiq Sans"/>
              <a:sym typeface="Balsamiq Sans"/>
            </a:endParaRPr>
          </a:p>
        </p:txBody>
      </p:sp>
      <p:sp>
        <p:nvSpPr>
          <p:cNvPr id="4" name="Freeform 4"/>
          <p:cNvSpPr/>
          <p:nvPr/>
        </p:nvSpPr>
        <p:spPr>
          <a:xfrm>
            <a:off x="6037537" y="2668937"/>
            <a:ext cx="6212926" cy="1972604"/>
          </a:xfrm>
          <a:custGeom>
            <a:avLst/>
            <a:gdLst/>
            <a:ahLst/>
            <a:cxnLst/>
            <a:rect l="l" t="t" r="r" b="b"/>
            <a:pathLst>
              <a:path w="6212926" h="1972604">
                <a:moveTo>
                  <a:pt x="0" y="0"/>
                </a:moveTo>
                <a:lnTo>
                  <a:pt x="6212926" y="0"/>
                </a:lnTo>
                <a:lnTo>
                  <a:pt x="6212926" y="1972604"/>
                </a:lnTo>
                <a:lnTo>
                  <a:pt x="0" y="1972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rot="9985">
            <a:off x="6168001" y="2582328"/>
            <a:ext cx="5951998" cy="1659895"/>
          </a:xfrm>
          <a:prstGeom prst="rect">
            <a:avLst/>
          </a:prstGeom>
        </p:spPr>
        <p:txBody>
          <a:bodyPr lIns="0" tIns="0" rIns="0" bIns="0" rtlCol="0" anchor="t">
            <a:spAutoFit/>
          </a:bodyPr>
          <a:lstStyle/>
          <a:p>
            <a:pPr algn="ctr">
              <a:lnSpc>
                <a:spcPts val="13795"/>
              </a:lnSpc>
            </a:pPr>
            <a:r>
              <a:rPr lang="en-US" sz="9853">
                <a:solidFill>
                  <a:srgbClr val="FFFFFF"/>
                </a:solidFill>
                <a:latin typeface="Caveat Brush"/>
                <a:ea typeface="Caveat Brush"/>
                <a:cs typeface="Caveat Brush"/>
                <a:sym typeface="Caveat Brush"/>
              </a:rPr>
              <a:t>CLEANING</a:t>
            </a:r>
          </a:p>
        </p:txBody>
      </p:sp>
      <p:sp>
        <p:nvSpPr>
          <p:cNvPr id="6" name="Freeform 6"/>
          <p:cNvSpPr/>
          <p:nvPr/>
        </p:nvSpPr>
        <p:spPr>
          <a:xfrm>
            <a:off x="6803135" y="1373063"/>
            <a:ext cx="4681729" cy="1486449"/>
          </a:xfrm>
          <a:custGeom>
            <a:avLst/>
            <a:gdLst/>
            <a:ahLst/>
            <a:cxnLst/>
            <a:rect l="l" t="t" r="r" b="b"/>
            <a:pathLst>
              <a:path w="4681729" h="1486449">
                <a:moveTo>
                  <a:pt x="0" y="0"/>
                </a:moveTo>
                <a:lnTo>
                  <a:pt x="4681730" y="0"/>
                </a:lnTo>
                <a:lnTo>
                  <a:pt x="4681730" y="1486450"/>
                </a:lnTo>
                <a:lnTo>
                  <a:pt x="0" y="14864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4381444" y="1266339"/>
            <a:ext cx="2712917" cy="2960525"/>
          </a:xfrm>
          <a:custGeom>
            <a:avLst/>
            <a:gdLst/>
            <a:ahLst/>
            <a:cxnLst/>
            <a:rect l="l" t="t" r="r" b="b"/>
            <a:pathLst>
              <a:path w="2712917" h="2960525">
                <a:moveTo>
                  <a:pt x="0" y="0"/>
                </a:moveTo>
                <a:lnTo>
                  <a:pt x="2712917" y="0"/>
                </a:lnTo>
                <a:lnTo>
                  <a:pt x="2712917" y="2960524"/>
                </a:lnTo>
                <a:lnTo>
                  <a:pt x="0" y="29605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flipH="1">
            <a:off x="2518619" y="1373063"/>
            <a:ext cx="3181575" cy="2944403"/>
          </a:xfrm>
          <a:custGeom>
            <a:avLst/>
            <a:gdLst/>
            <a:ahLst/>
            <a:cxnLst/>
            <a:rect l="l" t="t" r="r" b="b"/>
            <a:pathLst>
              <a:path w="3181575" h="2944403">
                <a:moveTo>
                  <a:pt x="3181575" y="0"/>
                </a:moveTo>
                <a:lnTo>
                  <a:pt x="0" y="0"/>
                </a:lnTo>
                <a:lnTo>
                  <a:pt x="0" y="2944404"/>
                </a:lnTo>
                <a:lnTo>
                  <a:pt x="3181575" y="2944404"/>
                </a:lnTo>
                <a:lnTo>
                  <a:pt x="3181575"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731752" y="840578"/>
            <a:ext cx="2153971" cy="1212822"/>
          </a:xfrm>
          <a:custGeom>
            <a:avLst/>
            <a:gdLst/>
            <a:ahLst/>
            <a:cxnLst/>
            <a:rect l="l" t="t" r="r" b="b"/>
            <a:pathLst>
              <a:path w="2153971" h="1212822">
                <a:moveTo>
                  <a:pt x="0" y="0"/>
                </a:moveTo>
                <a:lnTo>
                  <a:pt x="2153971" y="0"/>
                </a:lnTo>
                <a:lnTo>
                  <a:pt x="2153971" y="1212822"/>
                </a:lnTo>
                <a:lnTo>
                  <a:pt x="0" y="1212822"/>
                </a:lnTo>
                <a:lnTo>
                  <a:pt x="0" y="0"/>
                </a:lnTo>
                <a:close/>
              </a:path>
            </a:pathLst>
          </a:custGeom>
          <a:blipFill>
            <a:blip r:embed="rId9"/>
            <a:stretch>
              <a:fillRect/>
            </a:stretch>
          </a:blipFill>
        </p:spPr>
      </p:sp>
      <p:sp>
        <p:nvSpPr>
          <p:cNvPr id="10" name="TextBox 10"/>
          <p:cNvSpPr txBox="1"/>
          <p:nvPr/>
        </p:nvSpPr>
        <p:spPr>
          <a:xfrm>
            <a:off x="6506218" y="1230188"/>
            <a:ext cx="5275565" cy="1334825"/>
          </a:xfrm>
          <a:prstGeom prst="rect">
            <a:avLst/>
          </a:prstGeom>
        </p:spPr>
        <p:txBody>
          <a:bodyPr lIns="0" tIns="0" rIns="0" bIns="0" rtlCol="0" anchor="t">
            <a:spAutoFit/>
          </a:bodyPr>
          <a:lstStyle/>
          <a:p>
            <a:pPr algn="ctr">
              <a:lnSpc>
                <a:spcPts val="10980"/>
              </a:lnSpc>
            </a:pPr>
            <a:r>
              <a:rPr lang="en-US" sz="7843">
                <a:solidFill>
                  <a:srgbClr val="FFFFFF"/>
                </a:solidFill>
                <a:latin typeface="Caveat Brush"/>
                <a:ea typeface="Caveat Brush"/>
                <a:cs typeface="Caveat Brush"/>
                <a:sym typeface="Caveat Brush"/>
              </a:rPr>
              <a:t>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393</TotalTime>
  <Words>1915</Words>
  <Application>Microsoft Office PowerPoint</Application>
  <PresentationFormat>Custom</PresentationFormat>
  <Paragraphs>237</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Caveat Brush</vt:lpstr>
      <vt:lpstr>Balsamiq Sans Bold</vt:lpstr>
      <vt:lpstr>Canva Sans Bold</vt:lpstr>
      <vt:lpstr>Balsamiq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 Project  Presentation</dc:title>
  <dc:creator>Jeya Raman S</dc:creator>
  <cp:lastModifiedBy>Jeya Raman S</cp:lastModifiedBy>
  <cp:revision>19</cp:revision>
  <dcterms:created xsi:type="dcterms:W3CDTF">2006-08-16T00:00:00Z</dcterms:created>
  <dcterms:modified xsi:type="dcterms:W3CDTF">2024-07-20T19:00:09Z</dcterms:modified>
  <dc:identifier>DAGLUbefNh0</dc:identifier>
</cp:coreProperties>
</file>